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6.xml"/>
  <Override ContentType="application/vnd.ms-office.chartcolorstyle+xml" PartName="/ppt/charts/colors4.xml"/>
  <Override ContentType="application/vnd.ms-office.chartcolorstyle+xml" PartName="/ppt/charts/colors1.xml"/>
  <Override ContentType="application/vnd.ms-office.chartcolorstyle+xml" PartName="/ppt/charts/colors8.xml"/>
  <Override ContentType="application/vnd.ms-office.chartcolorstyle+xml" PartName="/ppt/charts/colors11.xml"/>
  <Override ContentType="application/vnd.ms-office.chartcolorstyle+xml" PartName="/ppt/charts/colors15.xml"/>
  <Override ContentType="application/vnd.ms-office.chartcolorstyle+xml" PartName="/ppt/charts/colors13.xml"/>
  <Override ContentType="application/vnd.ms-office.chartcolorstyle+xml" PartName="/ppt/charts/colors14.xml"/>
  <Override ContentType="application/vnd.ms-office.chartcolorstyle+xml" PartName="/ppt/charts/colors5.xml"/>
  <Override ContentType="application/vnd.ms-office.chartcolorstyle+xml" PartName="/ppt/charts/colors2.xml"/>
  <Override ContentType="application/vnd.ms-office.chartcolorstyle+xml" PartName="/ppt/charts/colors3.xml"/>
  <Override ContentType="application/vnd.ms-office.chartcolorstyle+xml" PartName="/ppt/charts/colors7.xml"/>
  <Override ContentType="application/vnd.ms-office.chartcolorstyle+xml" PartName="/ppt/charts/colors10.xml"/>
  <Override ContentType="application/vnd.ms-office.chartcolorstyle+xml" PartName="/ppt/charts/colors9.xml"/>
  <Override ContentType="application/vnd.ms-office.chartcolorstyle+xml" PartName="/ppt/charts/colors12.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drawingml.chart+xml" PartName="/ppt/charts/chart9.xml"/>
  <Override ContentType="application/vnd.openxmlformats-officedocument.drawingml.chart+xml" PartName="/ppt/charts/chart2.xml"/>
  <Override ContentType="application/vnd.openxmlformats-officedocument.drawingml.chart+xml" PartName="/ppt/charts/chart7.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drawingml.chart+xml" PartName="/ppt/charts/chart10.xml"/>
  <Override ContentType="application/vnd.openxmlformats-officedocument.drawingml.chart+xml" PartName="/ppt/charts/chart12.xml"/>
  <Override ContentType="application/vnd.openxmlformats-officedocument.drawingml.chart+xml" PartName="/ppt/charts/chart14.xml"/>
  <Override ContentType="application/vnd.openxmlformats-officedocument.drawingml.chart+xml" PartName="/ppt/charts/chart3.xml"/>
  <Override ContentType="application/vnd.openxmlformats-officedocument.drawingml.chart+xml" PartName="/ppt/charts/chart8.xml"/>
  <Override ContentType="application/vnd.openxmlformats-officedocument.drawingml.chart+xml" PartName="/ppt/charts/chart5.xml"/>
  <Override ContentType="application/vnd.openxmlformats-officedocument.drawingml.chart+xml" PartName="/ppt/charts/chart11.xml"/>
  <Override ContentType="application/vnd.openxmlformats-officedocument.drawingml.chart+xml" PartName="/ppt/charts/chart15.xml"/>
  <Override ContentType="application/vnd.openxmlformats-officedocument.drawingml.chart+xml" PartName="/ppt/charts/chart1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5.xml"/>
  <Override ContentType="application/vnd.ms-office.chartstyle+xml" PartName="/ppt/charts/style8.xml"/>
  <Override ContentType="application/vnd.ms-office.chartstyle+xml" PartName="/ppt/charts/style1.xml"/>
  <Override ContentType="application/vnd.ms-office.chartstyle+xml" PartName="/ppt/charts/style12.xml"/>
  <Override ContentType="application/vnd.ms-office.chartstyle+xml" PartName="/ppt/charts/style14.xml"/>
  <Override ContentType="application/vnd.ms-office.chartstyle+xml" PartName="/ppt/charts/style9.xml"/>
  <Override ContentType="application/vnd.ms-office.chartstyle+xml" PartName="/ppt/charts/style4.xml"/>
  <Override ContentType="application/vnd.ms-office.chartstyle+xml" PartName="/ppt/charts/style10.xml"/>
  <Override ContentType="application/vnd.ms-office.chartstyle+xml" PartName="/ppt/charts/style7.xml"/>
  <Override ContentType="application/vnd.ms-office.chartstyle+xml" PartName="/ppt/charts/style6.xml"/>
  <Override ContentType="application/vnd.ms-office.chartstyle+xml" PartName="/ppt/charts/style11.xml"/>
  <Override ContentType="application/vnd.ms-office.chartstyle+xml" PartName="/ppt/charts/style2.xml"/>
  <Override ContentType="application/vnd.ms-office.chartstyle+xml" PartName="/ppt/charts/style13.xml"/>
  <Override ContentType="application/vnd.ms-office.chartstyle+xml" PartName="/ppt/charts/style15.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51"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0" roundtripDataSignature="AMtx7mgbq5p+l8fu5p9V0vhng5JqFh0j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customschemas.google.com/relationships/presentationmetadata" Target="meta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mrbee\Desktop\TCS\all-sectors-Retail_sales_of_electricity.csv" TargetMode="Externa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oleObject" Target="file:///C:\Users\mrbee\Desktop\TCS\state-wide-analysis.xlsx" TargetMode="External"/></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oleObject" Target="file:///C:\Users\mrbee\Desktop\TCS\state-wide-analysis.xlsx" TargetMode="External"/></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oleObject" Target="file:///C:\Users\mrbee\Desktop\TCS\state-wide-analysis.xlsx" TargetMode="External"/></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oleObject" Target="file:///C:\Users\mrbee\Desktop\TCS\state-wide-analysis.xlsx" TargetMode="External"/></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oleObject" Target="file:///C:\Users\fangh\Desktop\EDA.xlsx" TargetMode="External"/></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oleObject" Target="file:///C:\Users\fangh\Desktop\EDA.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C:\Users\mrbee\Desktop\TCS\solar-generation-all-sectors.csv"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C:\Users\mrbee\Desktop\TCS\solar-generation-all-sectors.csv"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mrbee\Desktop\TCS\solar-generation-all-sectors.csv"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C:\Users\mrbee\Desktop\TCS\solar-generation-all-sectors.csv"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mrbee\Desktop\TCS\state-wide-analysis.xlsx" TargetMode="Externa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C:\Users\mrbee\Desktop\TCS\state-wide-analysis.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C:\Users\mrbee\Desktop\TCS\state-wide-analysis.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oleObject" Target="file:///C:\Users\mrbee\Desktop\TCS\state-wide-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Retail Sales Of Electricity (Million</a:t>
            </a:r>
            <a:r>
              <a:rPr lang="en-US" baseline="0"/>
              <a:t> </a:t>
            </a:r>
            <a:r>
              <a:rPr lang="en-US" baseline="0" err="1"/>
              <a:t>Kilowatthours</a:t>
            </a:r>
            <a:r>
              <a:rPr lang="en-US" baseline="0"/>
              <a: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'all-sectors-Retail_sales_of_ele'!$B$2:$HY$2</c:f>
              <c:numCache>
                <c:formatCode>mmm\-yy</c:formatCode>
                <c:ptCount val="232"/>
                <c:pt idx="0">
                  <c:v>36892</c:v>
                </c:pt>
                <c:pt idx="1">
                  <c:v>36923</c:v>
                </c:pt>
                <c:pt idx="2">
                  <c:v>36951</c:v>
                </c:pt>
                <c:pt idx="3">
                  <c:v>36982</c:v>
                </c:pt>
                <c:pt idx="4">
                  <c:v>37012</c:v>
                </c:pt>
                <c:pt idx="5">
                  <c:v>37043</c:v>
                </c:pt>
                <c:pt idx="6">
                  <c:v>37073</c:v>
                </c:pt>
                <c:pt idx="7">
                  <c:v>37104</c:v>
                </c:pt>
                <c:pt idx="8">
                  <c:v>37135</c:v>
                </c:pt>
                <c:pt idx="9">
                  <c:v>37165</c:v>
                </c:pt>
                <c:pt idx="10">
                  <c:v>37196</c:v>
                </c:pt>
                <c:pt idx="11">
                  <c:v>37226</c:v>
                </c:pt>
                <c:pt idx="12">
                  <c:v>37257</c:v>
                </c:pt>
                <c:pt idx="13">
                  <c:v>37288</c:v>
                </c:pt>
                <c:pt idx="14">
                  <c:v>37316</c:v>
                </c:pt>
                <c:pt idx="15">
                  <c:v>37347</c:v>
                </c:pt>
                <c:pt idx="16">
                  <c:v>37377</c:v>
                </c:pt>
                <c:pt idx="17">
                  <c:v>37408</c:v>
                </c:pt>
                <c:pt idx="18">
                  <c:v>37438</c:v>
                </c:pt>
                <c:pt idx="19">
                  <c:v>37469</c:v>
                </c:pt>
                <c:pt idx="20">
                  <c:v>37500</c:v>
                </c:pt>
                <c:pt idx="21">
                  <c:v>37530</c:v>
                </c:pt>
                <c:pt idx="22">
                  <c:v>37561</c:v>
                </c:pt>
                <c:pt idx="23">
                  <c:v>37591</c:v>
                </c:pt>
                <c:pt idx="24">
                  <c:v>37622</c:v>
                </c:pt>
                <c:pt idx="25">
                  <c:v>37653</c:v>
                </c:pt>
                <c:pt idx="26">
                  <c:v>37681</c:v>
                </c:pt>
                <c:pt idx="27">
                  <c:v>37712</c:v>
                </c:pt>
                <c:pt idx="28">
                  <c:v>37742</c:v>
                </c:pt>
                <c:pt idx="29">
                  <c:v>37773</c:v>
                </c:pt>
                <c:pt idx="30">
                  <c:v>37803</c:v>
                </c:pt>
                <c:pt idx="31">
                  <c:v>37834</c:v>
                </c:pt>
                <c:pt idx="32">
                  <c:v>37865</c:v>
                </c:pt>
                <c:pt idx="33">
                  <c:v>37895</c:v>
                </c:pt>
                <c:pt idx="34">
                  <c:v>37926</c:v>
                </c:pt>
                <c:pt idx="35">
                  <c:v>37956</c:v>
                </c:pt>
                <c:pt idx="36">
                  <c:v>37987</c:v>
                </c:pt>
                <c:pt idx="37">
                  <c:v>38018</c:v>
                </c:pt>
                <c:pt idx="38">
                  <c:v>38047</c:v>
                </c:pt>
                <c:pt idx="39">
                  <c:v>38078</c:v>
                </c:pt>
                <c:pt idx="40">
                  <c:v>38108</c:v>
                </c:pt>
                <c:pt idx="41">
                  <c:v>38139</c:v>
                </c:pt>
                <c:pt idx="42">
                  <c:v>38169</c:v>
                </c:pt>
                <c:pt idx="43">
                  <c:v>38200</c:v>
                </c:pt>
                <c:pt idx="44">
                  <c:v>38231</c:v>
                </c:pt>
                <c:pt idx="45">
                  <c:v>38261</c:v>
                </c:pt>
                <c:pt idx="46">
                  <c:v>38292</c:v>
                </c:pt>
                <c:pt idx="47">
                  <c:v>38322</c:v>
                </c:pt>
                <c:pt idx="48">
                  <c:v>38353</c:v>
                </c:pt>
                <c:pt idx="49">
                  <c:v>38384</c:v>
                </c:pt>
                <c:pt idx="50">
                  <c:v>38412</c:v>
                </c:pt>
                <c:pt idx="51">
                  <c:v>38443</c:v>
                </c:pt>
                <c:pt idx="52">
                  <c:v>38473</c:v>
                </c:pt>
                <c:pt idx="53">
                  <c:v>38504</c:v>
                </c:pt>
                <c:pt idx="54">
                  <c:v>38534</c:v>
                </c:pt>
                <c:pt idx="55">
                  <c:v>38565</c:v>
                </c:pt>
                <c:pt idx="56">
                  <c:v>38596</c:v>
                </c:pt>
                <c:pt idx="57">
                  <c:v>38626</c:v>
                </c:pt>
                <c:pt idx="58">
                  <c:v>38657</c:v>
                </c:pt>
                <c:pt idx="59">
                  <c:v>38687</c:v>
                </c:pt>
                <c:pt idx="60">
                  <c:v>38718</c:v>
                </c:pt>
                <c:pt idx="61">
                  <c:v>38749</c:v>
                </c:pt>
                <c:pt idx="62">
                  <c:v>38777</c:v>
                </c:pt>
                <c:pt idx="63">
                  <c:v>38808</c:v>
                </c:pt>
                <c:pt idx="64">
                  <c:v>38838</c:v>
                </c:pt>
                <c:pt idx="65">
                  <c:v>38869</c:v>
                </c:pt>
                <c:pt idx="66">
                  <c:v>38899</c:v>
                </c:pt>
                <c:pt idx="67">
                  <c:v>38930</c:v>
                </c:pt>
                <c:pt idx="68">
                  <c:v>38961</c:v>
                </c:pt>
                <c:pt idx="69">
                  <c:v>38991</c:v>
                </c:pt>
                <c:pt idx="70">
                  <c:v>39022</c:v>
                </c:pt>
                <c:pt idx="71">
                  <c:v>39052</c:v>
                </c:pt>
                <c:pt idx="72">
                  <c:v>39083</c:v>
                </c:pt>
                <c:pt idx="73">
                  <c:v>39114</c:v>
                </c:pt>
                <c:pt idx="74">
                  <c:v>39142</c:v>
                </c:pt>
                <c:pt idx="75">
                  <c:v>39173</c:v>
                </c:pt>
                <c:pt idx="76">
                  <c:v>39203</c:v>
                </c:pt>
                <c:pt idx="77">
                  <c:v>39234</c:v>
                </c:pt>
                <c:pt idx="78">
                  <c:v>39264</c:v>
                </c:pt>
                <c:pt idx="79">
                  <c:v>39295</c:v>
                </c:pt>
                <c:pt idx="80">
                  <c:v>39326</c:v>
                </c:pt>
                <c:pt idx="81">
                  <c:v>39356</c:v>
                </c:pt>
                <c:pt idx="82">
                  <c:v>39387</c:v>
                </c:pt>
                <c:pt idx="83">
                  <c:v>39417</c:v>
                </c:pt>
                <c:pt idx="84">
                  <c:v>39448</c:v>
                </c:pt>
                <c:pt idx="85">
                  <c:v>39479</c:v>
                </c:pt>
                <c:pt idx="86">
                  <c:v>39508</c:v>
                </c:pt>
                <c:pt idx="87">
                  <c:v>39539</c:v>
                </c:pt>
                <c:pt idx="88">
                  <c:v>39569</c:v>
                </c:pt>
                <c:pt idx="89">
                  <c:v>39600</c:v>
                </c:pt>
                <c:pt idx="90">
                  <c:v>39630</c:v>
                </c:pt>
                <c:pt idx="91">
                  <c:v>39661</c:v>
                </c:pt>
                <c:pt idx="92">
                  <c:v>39692</c:v>
                </c:pt>
                <c:pt idx="93">
                  <c:v>39722</c:v>
                </c:pt>
                <c:pt idx="94">
                  <c:v>39753</c:v>
                </c:pt>
                <c:pt idx="95">
                  <c:v>39783</c:v>
                </c:pt>
                <c:pt idx="96">
                  <c:v>39814</c:v>
                </c:pt>
                <c:pt idx="97">
                  <c:v>39845</c:v>
                </c:pt>
                <c:pt idx="98">
                  <c:v>39873</c:v>
                </c:pt>
                <c:pt idx="99">
                  <c:v>39904</c:v>
                </c:pt>
                <c:pt idx="100">
                  <c:v>39934</c:v>
                </c:pt>
                <c:pt idx="101">
                  <c:v>39965</c:v>
                </c:pt>
                <c:pt idx="102">
                  <c:v>39995</c:v>
                </c:pt>
                <c:pt idx="103">
                  <c:v>40026</c:v>
                </c:pt>
                <c:pt idx="104">
                  <c:v>40057</c:v>
                </c:pt>
                <c:pt idx="105">
                  <c:v>40087</c:v>
                </c:pt>
                <c:pt idx="106">
                  <c:v>40118</c:v>
                </c:pt>
                <c:pt idx="107">
                  <c:v>40148</c:v>
                </c:pt>
                <c:pt idx="108">
                  <c:v>40179</c:v>
                </c:pt>
                <c:pt idx="109">
                  <c:v>40210</c:v>
                </c:pt>
                <c:pt idx="110">
                  <c:v>40238</c:v>
                </c:pt>
                <c:pt idx="111">
                  <c:v>40269</c:v>
                </c:pt>
                <c:pt idx="112">
                  <c:v>40299</c:v>
                </c:pt>
                <c:pt idx="113">
                  <c:v>40330</c:v>
                </c:pt>
                <c:pt idx="114">
                  <c:v>40360</c:v>
                </c:pt>
                <c:pt idx="115">
                  <c:v>40391</c:v>
                </c:pt>
                <c:pt idx="116">
                  <c:v>40422</c:v>
                </c:pt>
                <c:pt idx="117">
                  <c:v>40452</c:v>
                </c:pt>
                <c:pt idx="118">
                  <c:v>40483</c:v>
                </c:pt>
                <c:pt idx="119">
                  <c:v>40513</c:v>
                </c:pt>
                <c:pt idx="120">
                  <c:v>40544</c:v>
                </c:pt>
                <c:pt idx="121">
                  <c:v>40575</c:v>
                </c:pt>
                <c:pt idx="122">
                  <c:v>40603</c:v>
                </c:pt>
                <c:pt idx="123">
                  <c:v>40634</c:v>
                </c:pt>
                <c:pt idx="124">
                  <c:v>40664</c:v>
                </c:pt>
                <c:pt idx="125">
                  <c:v>40695</c:v>
                </c:pt>
                <c:pt idx="126">
                  <c:v>40725</c:v>
                </c:pt>
                <c:pt idx="127">
                  <c:v>40756</c:v>
                </c:pt>
                <c:pt idx="128">
                  <c:v>40787</c:v>
                </c:pt>
                <c:pt idx="129">
                  <c:v>40817</c:v>
                </c:pt>
                <c:pt idx="130">
                  <c:v>40848</c:v>
                </c:pt>
                <c:pt idx="131">
                  <c:v>40878</c:v>
                </c:pt>
                <c:pt idx="132">
                  <c:v>40909</c:v>
                </c:pt>
                <c:pt idx="133">
                  <c:v>40940</c:v>
                </c:pt>
                <c:pt idx="134">
                  <c:v>40969</c:v>
                </c:pt>
                <c:pt idx="135">
                  <c:v>41000</c:v>
                </c:pt>
                <c:pt idx="136">
                  <c:v>41030</c:v>
                </c:pt>
                <c:pt idx="137">
                  <c:v>41061</c:v>
                </c:pt>
                <c:pt idx="138">
                  <c:v>41091</c:v>
                </c:pt>
                <c:pt idx="139">
                  <c:v>41122</c:v>
                </c:pt>
                <c:pt idx="140">
                  <c:v>41153</c:v>
                </c:pt>
                <c:pt idx="141">
                  <c:v>41183</c:v>
                </c:pt>
                <c:pt idx="142">
                  <c:v>41214</c:v>
                </c:pt>
                <c:pt idx="143">
                  <c:v>41244</c:v>
                </c:pt>
                <c:pt idx="144">
                  <c:v>41275</c:v>
                </c:pt>
                <c:pt idx="145">
                  <c:v>41306</c:v>
                </c:pt>
                <c:pt idx="146">
                  <c:v>41334</c:v>
                </c:pt>
                <c:pt idx="147">
                  <c:v>41365</c:v>
                </c:pt>
                <c:pt idx="148">
                  <c:v>41395</c:v>
                </c:pt>
                <c:pt idx="149">
                  <c:v>41426</c:v>
                </c:pt>
                <c:pt idx="150">
                  <c:v>41456</c:v>
                </c:pt>
                <c:pt idx="151">
                  <c:v>41487</c:v>
                </c:pt>
                <c:pt idx="152">
                  <c:v>41518</c:v>
                </c:pt>
                <c:pt idx="153">
                  <c:v>41548</c:v>
                </c:pt>
                <c:pt idx="154">
                  <c:v>41579</c:v>
                </c:pt>
                <c:pt idx="155">
                  <c:v>41609</c:v>
                </c:pt>
                <c:pt idx="156">
                  <c:v>41640</c:v>
                </c:pt>
                <c:pt idx="157">
                  <c:v>41671</c:v>
                </c:pt>
                <c:pt idx="158">
                  <c:v>41699</c:v>
                </c:pt>
                <c:pt idx="159">
                  <c:v>41730</c:v>
                </c:pt>
                <c:pt idx="160">
                  <c:v>41760</c:v>
                </c:pt>
                <c:pt idx="161">
                  <c:v>41791</c:v>
                </c:pt>
                <c:pt idx="162">
                  <c:v>41821</c:v>
                </c:pt>
                <c:pt idx="163">
                  <c:v>41852</c:v>
                </c:pt>
                <c:pt idx="164">
                  <c:v>41883</c:v>
                </c:pt>
                <c:pt idx="165">
                  <c:v>41913</c:v>
                </c:pt>
                <c:pt idx="166">
                  <c:v>41944</c:v>
                </c:pt>
                <c:pt idx="167">
                  <c:v>41974</c:v>
                </c:pt>
                <c:pt idx="168">
                  <c:v>42005</c:v>
                </c:pt>
                <c:pt idx="169">
                  <c:v>42036</c:v>
                </c:pt>
                <c:pt idx="170">
                  <c:v>42064</c:v>
                </c:pt>
                <c:pt idx="171">
                  <c:v>42095</c:v>
                </c:pt>
                <c:pt idx="172">
                  <c:v>42125</c:v>
                </c:pt>
                <c:pt idx="173">
                  <c:v>42156</c:v>
                </c:pt>
                <c:pt idx="174">
                  <c:v>42186</c:v>
                </c:pt>
                <c:pt idx="175">
                  <c:v>42217</c:v>
                </c:pt>
                <c:pt idx="176">
                  <c:v>42248</c:v>
                </c:pt>
                <c:pt idx="177">
                  <c:v>42278</c:v>
                </c:pt>
                <c:pt idx="178">
                  <c:v>42309</c:v>
                </c:pt>
                <c:pt idx="179">
                  <c:v>42339</c:v>
                </c:pt>
                <c:pt idx="180">
                  <c:v>42370</c:v>
                </c:pt>
                <c:pt idx="181">
                  <c:v>42401</c:v>
                </c:pt>
                <c:pt idx="182">
                  <c:v>42430</c:v>
                </c:pt>
                <c:pt idx="183">
                  <c:v>42461</c:v>
                </c:pt>
                <c:pt idx="184">
                  <c:v>42491</c:v>
                </c:pt>
                <c:pt idx="185">
                  <c:v>42522</c:v>
                </c:pt>
                <c:pt idx="186">
                  <c:v>42552</c:v>
                </c:pt>
                <c:pt idx="187">
                  <c:v>42583</c:v>
                </c:pt>
                <c:pt idx="188">
                  <c:v>42614</c:v>
                </c:pt>
                <c:pt idx="189">
                  <c:v>42644</c:v>
                </c:pt>
                <c:pt idx="190">
                  <c:v>42675</c:v>
                </c:pt>
                <c:pt idx="191">
                  <c:v>42705</c:v>
                </c:pt>
                <c:pt idx="192">
                  <c:v>42736</c:v>
                </c:pt>
                <c:pt idx="193">
                  <c:v>42767</c:v>
                </c:pt>
                <c:pt idx="194">
                  <c:v>42795</c:v>
                </c:pt>
                <c:pt idx="195">
                  <c:v>42826</c:v>
                </c:pt>
                <c:pt idx="196">
                  <c:v>42856</c:v>
                </c:pt>
                <c:pt idx="197">
                  <c:v>42887</c:v>
                </c:pt>
                <c:pt idx="198">
                  <c:v>42917</c:v>
                </c:pt>
                <c:pt idx="199">
                  <c:v>42948</c:v>
                </c:pt>
                <c:pt idx="200">
                  <c:v>42979</c:v>
                </c:pt>
                <c:pt idx="201">
                  <c:v>43009</c:v>
                </c:pt>
                <c:pt idx="202">
                  <c:v>43040</c:v>
                </c:pt>
                <c:pt idx="203">
                  <c:v>43070</c:v>
                </c:pt>
                <c:pt idx="204">
                  <c:v>43101</c:v>
                </c:pt>
                <c:pt idx="205">
                  <c:v>43132</c:v>
                </c:pt>
                <c:pt idx="206">
                  <c:v>43160</c:v>
                </c:pt>
                <c:pt idx="207">
                  <c:v>43191</c:v>
                </c:pt>
                <c:pt idx="208">
                  <c:v>43221</c:v>
                </c:pt>
                <c:pt idx="209">
                  <c:v>43252</c:v>
                </c:pt>
                <c:pt idx="210">
                  <c:v>43282</c:v>
                </c:pt>
                <c:pt idx="211">
                  <c:v>43313</c:v>
                </c:pt>
                <c:pt idx="212">
                  <c:v>43344</c:v>
                </c:pt>
                <c:pt idx="213">
                  <c:v>43374</c:v>
                </c:pt>
                <c:pt idx="214">
                  <c:v>43405</c:v>
                </c:pt>
                <c:pt idx="215">
                  <c:v>43435</c:v>
                </c:pt>
                <c:pt idx="216">
                  <c:v>43466</c:v>
                </c:pt>
                <c:pt idx="217">
                  <c:v>43497</c:v>
                </c:pt>
                <c:pt idx="218">
                  <c:v>43525</c:v>
                </c:pt>
                <c:pt idx="219">
                  <c:v>43556</c:v>
                </c:pt>
                <c:pt idx="220">
                  <c:v>43586</c:v>
                </c:pt>
                <c:pt idx="221">
                  <c:v>43617</c:v>
                </c:pt>
                <c:pt idx="222">
                  <c:v>43647</c:v>
                </c:pt>
                <c:pt idx="223">
                  <c:v>43678</c:v>
                </c:pt>
                <c:pt idx="224">
                  <c:v>43709</c:v>
                </c:pt>
                <c:pt idx="225">
                  <c:v>43739</c:v>
                </c:pt>
                <c:pt idx="226">
                  <c:v>43770</c:v>
                </c:pt>
                <c:pt idx="227">
                  <c:v>43800</c:v>
                </c:pt>
                <c:pt idx="228">
                  <c:v>43831</c:v>
                </c:pt>
                <c:pt idx="229">
                  <c:v>43862</c:v>
                </c:pt>
                <c:pt idx="230">
                  <c:v>43891</c:v>
                </c:pt>
                <c:pt idx="231">
                  <c:v>43922</c:v>
                </c:pt>
              </c:numCache>
            </c:numRef>
          </c:cat>
          <c:val>
            <c:numRef>
              <c:f>'all-sectors-Retail_sales_of_ele'!$B$3:$HY$3</c:f>
              <c:numCache>
                <c:formatCode>General</c:formatCode>
                <c:ptCount val="232"/>
                <c:pt idx="0">
                  <c:v>310816</c:v>
                </c:pt>
                <c:pt idx="1">
                  <c:v>272335</c:v>
                </c:pt>
                <c:pt idx="2">
                  <c:v>269298</c:v>
                </c:pt>
                <c:pt idx="3">
                  <c:v>254391</c:v>
                </c:pt>
                <c:pt idx="4">
                  <c:v>264490</c:v>
                </c:pt>
                <c:pt idx="5">
                  <c:v>290008</c:v>
                </c:pt>
                <c:pt idx="6">
                  <c:v>315798</c:v>
                </c:pt>
                <c:pt idx="7">
                  <c:v>332193</c:v>
                </c:pt>
                <c:pt idx="8">
                  <c:v>295925</c:v>
                </c:pt>
                <c:pt idx="9">
                  <c:v>267559</c:v>
                </c:pt>
                <c:pt idx="10">
                  <c:v>253034</c:v>
                </c:pt>
                <c:pt idx="11">
                  <c:v>268611</c:v>
                </c:pt>
                <c:pt idx="12">
                  <c:v>290967</c:v>
                </c:pt>
                <c:pt idx="13">
                  <c:v>263728</c:v>
                </c:pt>
                <c:pt idx="14">
                  <c:v>267460</c:v>
                </c:pt>
                <c:pt idx="15">
                  <c:v>257946</c:v>
                </c:pt>
                <c:pt idx="16">
                  <c:v>269323</c:v>
                </c:pt>
                <c:pt idx="17">
                  <c:v>296470</c:v>
                </c:pt>
                <c:pt idx="18">
                  <c:v>337285</c:v>
                </c:pt>
                <c:pt idx="19">
                  <c:v>338115</c:v>
                </c:pt>
                <c:pt idx="20">
                  <c:v>310498</c:v>
                </c:pt>
                <c:pt idx="21">
                  <c:v>284178</c:v>
                </c:pt>
                <c:pt idx="22">
                  <c:v>263034</c:v>
                </c:pt>
                <c:pt idx="23">
                  <c:v>286462</c:v>
                </c:pt>
                <c:pt idx="24">
                  <c:v>304263</c:v>
                </c:pt>
                <c:pt idx="25">
                  <c:v>282240</c:v>
                </c:pt>
                <c:pt idx="26">
                  <c:v>274473</c:v>
                </c:pt>
                <c:pt idx="27">
                  <c:v>256710</c:v>
                </c:pt>
                <c:pt idx="28">
                  <c:v>268788</c:v>
                </c:pt>
                <c:pt idx="29">
                  <c:v>290450</c:v>
                </c:pt>
                <c:pt idx="30">
                  <c:v>334209</c:v>
                </c:pt>
                <c:pt idx="31">
                  <c:v>341819</c:v>
                </c:pt>
                <c:pt idx="32">
                  <c:v>306590</c:v>
                </c:pt>
                <c:pt idx="33">
                  <c:v>277380</c:v>
                </c:pt>
                <c:pt idx="34">
                  <c:v>262977</c:v>
                </c:pt>
                <c:pt idx="35">
                  <c:v>293836</c:v>
                </c:pt>
                <c:pt idx="36">
                  <c:v>307856</c:v>
                </c:pt>
                <c:pt idx="37">
                  <c:v>286433</c:v>
                </c:pt>
                <c:pt idx="38">
                  <c:v>278182</c:v>
                </c:pt>
                <c:pt idx="39">
                  <c:v>262851</c:v>
                </c:pt>
                <c:pt idx="40">
                  <c:v>279036</c:v>
                </c:pt>
                <c:pt idx="41">
                  <c:v>307772</c:v>
                </c:pt>
                <c:pt idx="42">
                  <c:v>333907</c:v>
                </c:pt>
                <c:pt idx="43">
                  <c:v>330927</c:v>
                </c:pt>
                <c:pt idx="44">
                  <c:v>308566</c:v>
                </c:pt>
                <c:pt idx="45">
                  <c:v>281737</c:v>
                </c:pt>
                <c:pt idx="46">
                  <c:v>270163</c:v>
                </c:pt>
                <c:pt idx="47">
                  <c:v>300050</c:v>
                </c:pt>
                <c:pt idx="48">
                  <c:v>309079</c:v>
                </c:pt>
                <c:pt idx="49">
                  <c:v>279514</c:v>
                </c:pt>
                <c:pt idx="50">
                  <c:v>286791</c:v>
                </c:pt>
                <c:pt idx="51">
                  <c:v>264168</c:v>
                </c:pt>
                <c:pt idx="52">
                  <c:v>273500</c:v>
                </c:pt>
                <c:pt idx="53">
                  <c:v>319381</c:v>
                </c:pt>
                <c:pt idx="54">
                  <c:v>355514</c:v>
                </c:pt>
                <c:pt idx="55">
                  <c:v>362544</c:v>
                </c:pt>
                <c:pt idx="56">
                  <c:v>330923</c:v>
                </c:pt>
                <c:pt idx="57">
                  <c:v>297626</c:v>
                </c:pt>
                <c:pt idx="58">
                  <c:v>274585</c:v>
                </c:pt>
                <c:pt idx="59">
                  <c:v>307343</c:v>
                </c:pt>
                <c:pt idx="60">
                  <c:v>304866</c:v>
                </c:pt>
                <c:pt idx="61">
                  <c:v>281046</c:v>
                </c:pt>
                <c:pt idx="62">
                  <c:v>289970</c:v>
                </c:pt>
                <c:pt idx="63">
                  <c:v>268208</c:v>
                </c:pt>
                <c:pt idx="64">
                  <c:v>287198</c:v>
                </c:pt>
                <c:pt idx="65">
                  <c:v>321840</c:v>
                </c:pt>
                <c:pt idx="66">
                  <c:v>362387</c:v>
                </c:pt>
                <c:pt idx="67">
                  <c:v>368634</c:v>
                </c:pt>
                <c:pt idx="68">
                  <c:v>317282</c:v>
                </c:pt>
                <c:pt idx="69">
                  <c:v>291186</c:v>
                </c:pt>
                <c:pt idx="70">
                  <c:v>277182</c:v>
                </c:pt>
                <c:pt idx="71">
                  <c:v>300119</c:v>
                </c:pt>
                <c:pt idx="72">
                  <c:v>315104</c:v>
                </c:pt>
                <c:pt idx="73">
                  <c:v>301331</c:v>
                </c:pt>
                <c:pt idx="74">
                  <c:v>291660</c:v>
                </c:pt>
                <c:pt idx="75">
                  <c:v>275341</c:v>
                </c:pt>
                <c:pt idx="76">
                  <c:v>292800</c:v>
                </c:pt>
                <c:pt idx="77">
                  <c:v>323007</c:v>
                </c:pt>
                <c:pt idx="78">
                  <c:v>352642</c:v>
                </c:pt>
                <c:pt idx="79">
                  <c:v>373365</c:v>
                </c:pt>
                <c:pt idx="80">
                  <c:v>337525</c:v>
                </c:pt>
                <c:pt idx="81">
                  <c:v>307783</c:v>
                </c:pt>
                <c:pt idx="82">
                  <c:v>286299</c:v>
                </c:pt>
                <c:pt idx="83">
                  <c:v>307704</c:v>
                </c:pt>
                <c:pt idx="84">
                  <c:v>326215</c:v>
                </c:pt>
                <c:pt idx="85">
                  <c:v>305095</c:v>
                </c:pt>
                <c:pt idx="86">
                  <c:v>294625</c:v>
                </c:pt>
                <c:pt idx="87">
                  <c:v>277963</c:v>
                </c:pt>
                <c:pt idx="88">
                  <c:v>288276</c:v>
                </c:pt>
                <c:pt idx="89">
                  <c:v>328592</c:v>
                </c:pt>
                <c:pt idx="90">
                  <c:v>360427</c:v>
                </c:pt>
                <c:pt idx="91">
                  <c:v>351856</c:v>
                </c:pt>
                <c:pt idx="92">
                  <c:v>321906</c:v>
                </c:pt>
                <c:pt idx="93">
                  <c:v>291762</c:v>
                </c:pt>
                <c:pt idx="94">
                  <c:v>278330</c:v>
                </c:pt>
                <c:pt idx="95">
                  <c:v>308916</c:v>
                </c:pt>
                <c:pt idx="96">
                  <c:v>321624</c:v>
                </c:pt>
                <c:pt idx="97">
                  <c:v>286251</c:v>
                </c:pt>
                <c:pt idx="98">
                  <c:v>283808</c:v>
                </c:pt>
                <c:pt idx="99">
                  <c:v>265464</c:v>
                </c:pt>
                <c:pt idx="100">
                  <c:v>275276</c:v>
                </c:pt>
                <c:pt idx="101">
                  <c:v>305520</c:v>
                </c:pt>
                <c:pt idx="102">
                  <c:v>337878</c:v>
                </c:pt>
                <c:pt idx="103">
                  <c:v>344845</c:v>
                </c:pt>
                <c:pt idx="104">
                  <c:v>310563</c:v>
                </c:pt>
                <c:pt idx="105">
                  <c:v>287116</c:v>
                </c:pt>
                <c:pt idx="106">
                  <c:v>268158</c:v>
                </c:pt>
                <c:pt idx="107">
                  <c:v>310291</c:v>
                </c:pt>
                <c:pt idx="108">
                  <c:v>331879</c:v>
                </c:pt>
                <c:pt idx="109">
                  <c:v>298460</c:v>
                </c:pt>
                <c:pt idx="110">
                  <c:v>292511</c:v>
                </c:pt>
                <c:pt idx="111">
                  <c:v>267052</c:v>
                </c:pt>
                <c:pt idx="112">
                  <c:v>283729</c:v>
                </c:pt>
                <c:pt idx="113">
                  <c:v>330893</c:v>
                </c:pt>
                <c:pt idx="114">
                  <c:v>369018</c:v>
                </c:pt>
                <c:pt idx="115">
                  <c:v>371769</c:v>
                </c:pt>
                <c:pt idx="116">
                  <c:v>327742</c:v>
                </c:pt>
                <c:pt idx="117">
                  <c:v>287840</c:v>
                </c:pt>
                <c:pt idx="118">
                  <c:v>274900</c:v>
                </c:pt>
                <c:pt idx="119">
                  <c:v>319048</c:v>
                </c:pt>
                <c:pt idx="120">
                  <c:v>334116</c:v>
                </c:pt>
                <c:pt idx="121">
                  <c:v>296903</c:v>
                </c:pt>
                <c:pt idx="122">
                  <c:v>292052</c:v>
                </c:pt>
                <c:pt idx="123">
                  <c:v>275204</c:v>
                </c:pt>
                <c:pt idx="124">
                  <c:v>287993</c:v>
                </c:pt>
                <c:pt idx="125">
                  <c:v>328707</c:v>
                </c:pt>
                <c:pt idx="126">
                  <c:v>370692</c:v>
                </c:pt>
                <c:pt idx="127">
                  <c:v>372720</c:v>
                </c:pt>
                <c:pt idx="128">
                  <c:v>326247</c:v>
                </c:pt>
                <c:pt idx="129">
                  <c:v>288133</c:v>
                </c:pt>
                <c:pt idx="130">
                  <c:v>275235</c:v>
                </c:pt>
                <c:pt idx="131">
                  <c:v>301844</c:v>
                </c:pt>
                <c:pt idx="132">
                  <c:v>310975</c:v>
                </c:pt>
                <c:pt idx="133">
                  <c:v>286983</c:v>
                </c:pt>
                <c:pt idx="134">
                  <c:v>283731</c:v>
                </c:pt>
                <c:pt idx="135">
                  <c:v>270760</c:v>
                </c:pt>
                <c:pt idx="136">
                  <c:v>296968</c:v>
                </c:pt>
                <c:pt idx="137">
                  <c:v>325160</c:v>
                </c:pt>
                <c:pt idx="138">
                  <c:v>370963</c:v>
                </c:pt>
                <c:pt idx="139">
                  <c:v>364785</c:v>
                </c:pt>
                <c:pt idx="140">
                  <c:v>318090</c:v>
                </c:pt>
                <c:pt idx="141">
                  <c:v>290735</c:v>
                </c:pt>
                <c:pt idx="142">
                  <c:v>278212</c:v>
                </c:pt>
                <c:pt idx="143">
                  <c:v>297288</c:v>
                </c:pt>
                <c:pt idx="144">
                  <c:v>320683</c:v>
                </c:pt>
                <c:pt idx="145">
                  <c:v>291480</c:v>
                </c:pt>
                <c:pt idx="146">
                  <c:v>297226</c:v>
                </c:pt>
                <c:pt idx="147">
                  <c:v>277782</c:v>
                </c:pt>
                <c:pt idx="148">
                  <c:v>289398</c:v>
                </c:pt>
                <c:pt idx="149">
                  <c:v>320201</c:v>
                </c:pt>
                <c:pt idx="150">
                  <c:v>358701</c:v>
                </c:pt>
                <c:pt idx="151">
                  <c:v>353580</c:v>
                </c:pt>
                <c:pt idx="152">
                  <c:v>323478</c:v>
                </c:pt>
                <c:pt idx="153">
                  <c:v>294370</c:v>
                </c:pt>
                <c:pt idx="154">
                  <c:v>281494</c:v>
                </c:pt>
                <c:pt idx="155">
                  <c:v>316475</c:v>
                </c:pt>
                <c:pt idx="156">
                  <c:v>341238</c:v>
                </c:pt>
                <c:pt idx="157">
                  <c:v>308941</c:v>
                </c:pt>
                <c:pt idx="158">
                  <c:v>302388</c:v>
                </c:pt>
                <c:pt idx="159">
                  <c:v>275894</c:v>
                </c:pt>
                <c:pt idx="160">
                  <c:v>291421</c:v>
                </c:pt>
                <c:pt idx="161">
                  <c:v>322792</c:v>
                </c:pt>
                <c:pt idx="162">
                  <c:v>351524</c:v>
                </c:pt>
                <c:pt idx="163">
                  <c:v>351883</c:v>
                </c:pt>
                <c:pt idx="164">
                  <c:v>326907</c:v>
                </c:pt>
                <c:pt idx="165">
                  <c:v>296680</c:v>
                </c:pt>
                <c:pt idx="166">
                  <c:v>285413</c:v>
                </c:pt>
                <c:pt idx="167">
                  <c:v>309620</c:v>
                </c:pt>
                <c:pt idx="168">
                  <c:v>329666</c:v>
                </c:pt>
                <c:pt idx="169">
                  <c:v>306768</c:v>
                </c:pt>
                <c:pt idx="170">
                  <c:v>305352</c:v>
                </c:pt>
                <c:pt idx="171">
                  <c:v>275475</c:v>
                </c:pt>
                <c:pt idx="172">
                  <c:v>288091</c:v>
                </c:pt>
                <c:pt idx="173">
                  <c:v>326397</c:v>
                </c:pt>
                <c:pt idx="174">
                  <c:v>362938</c:v>
                </c:pt>
                <c:pt idx="175">
                  <c:v>362032</c:v>
                </c:pt>
                <c:pt idx="176">
                  <c:v>332958</c:v>
                </c:pt>
                <c:pt idx="177">
                  <c:v>296055</c:v>
                </c:pt>
                <c:pt idx="178">
                  <c:v>275917</c:v>
                </c:pt>
                <c:pt idx="179">
                  <c:v>297344</c:v>
                </c:pt>
                <c:pt idx="180">
                  <c:v>320890</c:v>
                </c:pt>
                <c:pt idx="181">
                  <c:v>296806</c:v>
                </c:pt>
                <c:pt idx="182">
                  <c:v>285812</c:v>
                </c:pt>
                <c:pt idx="183">
                  <c:v>269531</c:v>
                </c:pt>
                <c:pt idx="184">
                  <c:v>284708</c:v>
                </c:pt>
                <c:pt idx="185">
                  <c:v>329878</c:v>
                </c:pt>
                <c:pt idx="186">
                  <c:v>372172</c:v>
                </c:pt>
                <c:pt idx="187">
                  <c:v>381192</c:v>
                </c:pt>
                <c:pt idx="188">
                  <c:v>336752</c:v>
                </c:pt>
                <c:pt idx="189">
                  <c:v>296681</c:v>
                </c:pt>
                <c:pt idx="190">
                  <c:v>277317</c:v>
                </c:pt>
                <c:pt idx="191">
                  <c:v>310722</c:v>
                </c:pt>
                <c:pt idx="192">
                  <c:v>318177</c:v>
                </c:pt>
                <c:pt idx="193">
                  <c:v>275777</c:v>
                </c:pt>
                <c:pt idx="194">
                  <c:v>291444</c:v>
                </c:pt>
                <c:pt idx="195">
                  <c:v>272801</c:v>
                </c:pt>
                <c:pt idx="196">
                  <c:v>291871</c:v>
                </c:pt>
                <c:pt idx="197">
                  <c:v>328583</c:v>
                </c:pt>
                <c:pt idx="198">
                  <c:v>367613</c:v>
                </c:pt>
                <c:pt idx="199">
                  <c:v>360263</c:v>
                </c:pt>
                <c:pt idx="200">
                  <c:v>321726</c:v>
                </c:pt>
                <c:pt idx="201">
                  <c:v>299539</c:v>
                </c:pt>
                <c:pt idx="202">
                  <c:v>283347</c:v>
                </c:pt>
                <c:pt idx="203">
                  <c:v>312216</c:v>
                </c:pt>
                <c:pt idx="204">
                  <c:v>344478</c:v>
                </c:pt>
                <c:pt idx="205">
                  <c:v>292732</c:v>
                </c:pt>
                <c:pt idx="206">
                  <c:v>296999</c:v>
                </c:pt>
                <c:pt idx="207">
                  <c:v>278468</c:v>
                </c:pt>
                <c:pt idx="208">
                  <c:v>303248</c:v>
                </c:pt>
                <c:pt idx="209">
                  <c:v>338083</c:v>
                </c:pt>
                <c:pt idx="210">
                  <c:v>375023</c:v>
                </c:pt>
                <c:pt idx="211">
                  <c:v>381131</c:v>
                </c:pt>
                <c:pt idx="212">
                  <c:v>337263</c:v>
                </c:pt>
                <c:pt idx="213">
                  <c:v>309114</c:v>
                </c:pt>
                <c:pt idx="214">
                  <c:v>290507</c:v>
                </c:pt>
                <c:pt idx="215">
                  <c:v>312140</c:v>
                </c:pt>
                <c:pt idx="216">
                  <c:v>323507</c:v>
                </c:pt>
                <c:pt idx="217">
                  <c:v>291066</c:v>
                </c:pt>
                <c:pt idx="218">
                  <c:v>296916</c:v>
                </c:pt>
                <c:pt idx="219">
                  <c:v>268851</c:v>
                </c:pt>
                <c:pt idx="220">
                  <c:v>291967</c:v>
                </c:pt>
                <c:pt idx="221">
                  <c:v>316087</c:v>
                </c:pt>
                <c:pt idx="222">
                  <c:v>370272</c:v>
                </c:pt>
                <c:pt idx="223">
                  <c:v>366651</c:v>
                </c:pt>
                <c:pt idx="224">
                  <c:v>334890</c:v>
                </c:pt>
                <c:pt idx="225">
                  <c:v>302493</c:v>
                </c:pt>
                <c:pt idx="226">
                  <c:v>281464</c:v>
                </c:pt>
                <c:pt idx="227">
                  <c:v>305373</c:v>
                </c:pt>
                <c:pt idx="228">
                  <c:v>309544</c:v>
                </c:pt>
                <c:pt idx="229">
                  <c:v>290248</c:v>
                </c:pt>
                <c:pt idx="230">
                  <c:v>285019</c:v>
                </c:pt>
                <c:pt idx="231">
                  <c:v>257958</c:v>
                </c:pt>
              </c:numCache>
            </c:numRef>
          </c:val>
          <c:smooth val="0"/>
          <c:extLst>
            <c:ext xmlns:c16="http://schemas.microsoft.com/office/drawing/2014/chart" uri="{C3380CC4-5D6E-409C-BE32-E72D297353CC}">
              <c16:uniqueId val="{00000000-CF56-405A-A2B8-E1DB4B50432B}"/>
            </c:ext>
          </c:extLst>
        </c:ser>
        <c:dLbls>
          <c:showLegendKey val="0"/>
          <c:showVal val="0"/>
          <c:showCatName val="0"/>
          <c:showSerName val="0"/>
          <c:showPercent val="0"/>
          <c:showBubbleSize val="0"/>
        </c:dLbls>
        <c:smooth val="0"/>
        <c:axId val="227977312"/>
        <c:axId val="407599632"/>
      </c:lineChart>
      <c:dateAx>
        <c:axId val="22797731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599632"/>
        <c:crosses val="autoZero"/>
        <c:auto val="1"/>
        <c:lblOffset val="100"/>
        <c:baseTimeUnit val="months"/>
      </c:dateAx>
      <c:valAx>
        <c:axId val="407599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797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Arizona: distributed-PV by sector </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NY!$A$15</c:f>
              <c:strCache>
                <c:ptCount val="1"/>
                <c:pt idx="0">
                  <c:v>residential</c:v>
                </c:pt>
              </c:strCache>
            </c:strRef>
          </c:tx>
          <c:spPr>
            <a:solidFill>
              <a:schemeClr val="accent1"/>
            </a:solidFill>
            <a:ln>
              <a:noFill/>
            </a:ln>
            <a:effectLst/>
          </c:spPr>
          <c:invertIfNegative val="0"/>
          <c:cat>
            <c:numRef>
              <c:f>NY!$B$14:$G$14</c:f>
              <c:numCache>
                <c:formatCode>General</c:formatCode>
                <c:ptCount val="6"/>
                <c:pt idx="0">
                  <c:v>2014</c:v>
                </c:pt>
                <c:pt idx="1">
                  <c:v>2015</c:v>
                </c:pt>
                <c:pt idx="2">
                  <c:v>2016</c:v>
                </c:pt>
                <c:pt idx="3">
                  <c:v>2017</c:v>
                </c:pt>
                <c:pt idx="4">
                  <c:v>2018</c:v>
                </c:pt>
                <c:pt idx="5">
                  <c:v>2019</c:v>
                </c:pt>
              </c:numCache>
            </c:numRef>
          </c:cat>
          <c:val>
            <c:numRef>
              <c:f>NY!$B$15:$G$15</c:f>
              <c:numCache>
                <c:formatCode>General</c:formatCode>
                <c:ptCount val="6"/>
                <c:pt idx="0">
                  <c:v>161</c:v>
                </c:pt>
                <c:pt idx="1">
                  <c:v>320</c:v>
                </c:pt>
                <c:pt idx="2">
                  <c:v>547</c:v>
                </c:pt>
                <c:pt idx="3">
                  <c:v>732</c:v>
                </c:pt>
                <c:pt idx="4">
                  <c:v>868</c:v>
                </c:pt>
                <c:pt idx="5">
                  <c:v>1040</c:v>
                </c:pt>
              </c:numCache>
            </c:numRef>
          </c:val>
          <c:extLst>
            <c:ext xmlns:c16="http://schemas.microsoft.com/office/drawing/2014/chart" uri="{C3380CC4-5D6E-409C-BE32-E72D297353CC}">
              <c16:uniqueId val="{00000000-7A58-442E-AF43-44C6AA8B3E66}"/>
            </c:ext>
          </c:extLst>
        </c:ser>
        <c:ser>
          <c:idx val="1"/>
          <c:order val="1"/>
          <c:tx>
            <c:strRef>
              <c:f>NY!$A$16</c:f>
              <c:strCache>
                <c:ptCount val="1"/>
                <c:pt idx="0">
                  <c:v>commercial</c:v>
                </c:pt>
              </c:strCache>
            </c:strRef>
          </c:tx>
          <c:spPr>
            <a:solidFill>
              <a:schemeClr val="accent2"/>
            </a:solidFill>
            <a:ln>
              <a:noFill/>
            </a:ln>
            <a:effectLst/>
          </c:spPr>
          <c:invertIfNegative val="0"/>
          <c:cat>
            <c:numRef>
              <c:f>NY!$B$14:$G$14</c:f>
              <c:numCache>
                <c:formatCode>General</c:formatCode>
                <c:ptCount val="6"/>
                <c:pt idx="0">
                  <c:v>2014</c:v>
                </c:pt>
                <c:pt idx="1">
                  <c:v>2015</c:v>
                </c:pt>
                <c:pt idx="2">
                  <c:v>2016</c:v>
                </c:pt>
                <c:pt idx="3">
                  <c:v>2017</c:v>
                </c:pt>
                <c:pt idx="4">
                  <c:v>2018</c:v>
                </c:pt>
                <c:pt idx="5">
                  <c:v>2019</c:v>
                </c:pt>
              </c:numCache>
            </c:numRef>
          </c:cat>
          <c:val>
            <c:numRef>
              <c:f>NY!$B$16:$G$16</c:f>
              <c:numCache>
                <c:formatCode>General</c:formatCode>
                <c:ptCount val="6"/>
                <c:pt idx="0">
                  <c:v>182</c:v>
                </c:pt>
                <c:pt idx="1">
                  <c:v>259</c:v>
                </c:pt>
                <c:pt idx="2">
                  <c:v>314</c:v>
                </c:pt>
                <c:pt idx="3">
                  <c:v>433</c:v>
                </c:pt>
                <c:pt idx="4">
                  <c:v>611</c:v>
                </c:pt>
                <c:pt idx="5">
                  <c:v>798</c:v>
                </c:pt>
              </c:numCache>
            </c:numRef>
          </c:val>
          <c:extLst>
            <c:ext xmlns:c16="http://schemas.microsoft.com/office/drawing/2014/chart" uri="{C3380CC4-5D6E-409C-BE32-E72D297353CC}">
              <c16:uniqueId val="{00000001-7A58-442E-AF43-44C6AA8B3E66}"/>
            </c:ext>
          </c:extLst>
        </c:ser>
        <c:ser>
          <c:idx val="2"/>
          <c:order val="2"/>
          <c:tx>
            <c:strRef>
              <c:f>NY!$A$17</c:f>
              <c:strCache>
                <c:ptCount val="1"/>
                <c:pt idx="0">
                  <c:v>industrial</c:v>
                </c:pt>
              </c:strCache>
            </c:strRef>
          </c:tx>
          <c:spPr>
            <a:solidFill>
              <a:schemeClr val="accent3"/>
            </a:solidFill>
            <a:ln>
              <a:noFill/>
            </a:ln>
            <a:effectLst/>
          </c:spPr>
          <c:invertIfNegative val="0"/>
          <c:cat>
            <c:numRef>
              <c:f>NY!$B$14:$G$14</c:f>
              <c:numCache>
                <c:formatCode>General</c:formatCode>
                <c:ptCount val="6"/>
                <c:pt idx="0">
                  <c:v>2014</c:v>
                </c:pt>
                <c:pt idx="1">
                  <c:v>2015</c:v>
                </c:pt>
                <c:pt idx="2">
                  <c:v>2016</c:v>
                </c:pt>
                <c:pt idx="3">
                  <c:v>2017</c:v>
                </c:pt>
                <c:pt idx="4">
                  <c:v>2018</c:v>
                </c:pt>
                <c:pt idx="5">
                  <c:v>2019</c:v>
                </c:pt>
              </c:numCache>
            </c:numRef>
          </c:cat>
          <c:val>
            <c:numRef>
              <c:f>NY!$B$17:$G$17</c:f>
              <c:numCache>
                <c:formatCode>General</c:formatCode>
                <c:ptCount val="6"/>
                <c:pt idx="0">
                  <c:v>5</c:v>
                </c:pt>
                <c:pt idx="1">
                  <c:v>9</c:v>
                </c:pt>
                <c:pt idx="2">
                  <c:v>13</c:v>
                </c:pt>
                <c:pt idx="3">
                  <c:v>13</c:v>
                </c:pt>
                <c:pt idx="4">
                  <c:v>18</c:v>
                </c:pt>
                <c:pt idx="5">
                  <c:v>19</c:v>
                </c:pt>
              </c:numCache>
            </c:numRef>
          </c:val>
          <c:extLst>
            <c:ext xmlns:c16="http://schemas.microsoft.com/office/drawing/2014/chart" uri="{C3380CC4-5D6E-409C-BE32-E72D297353CC}">
              <c16:uniqueId val="{00000002-7A58-442E-AF43-44C6AA8B3E66}"/>
            </c:ext>
          </c:extLst>
        </c:ser>
        <c:dLbls>
          <c:showLegendKey val="0"/>
          <c:showVal val="0"/>
          <c:showCatName val="0"/>
          <c:showSerName val="0"/>
          <c:showPercent val="0"/>
          <c:showBubbleSize val="0"/>
        </c:dLbls>
        <c:gapWidth val="150"/>
        <c:overlap val="100"/>
        <c:axId val="1570467360"/>
        <c:axId val="1458948416"/>
      </c:barChart>
      <c:catAx>
        <c:axId val="15704673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948416"/>
        <c:crosses val="autoZero"/>
        <c:auto val="1"/>
        <c:lblAlgn val="ctr"/>
        <c:lblOffset val="100"/>
        <c:noMultiLvlLbl val="0"/>
      </c:catAx>
      <c:valAx>
        <c:axId val="1458948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046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NY Residential: Sales vs Distributed Solar Generation</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NY!$A$3</c:f>
              <c:strCache>
                <c:ptCount val="1"/>
                <c:pt idx="0">
                  <c:v>sales : residential</c:v>
                </c:pt>
              </c:strCache>
            </c:strRef>
          </c:tx>
          <c:spPr>
            <a:ln w="28575" cap="rnd">
              <a:solidFill>
                <a:schemeClr val="accent1"/>
              </a:solidFill>
              <a:round/>
            </a:ln>
            <a:effectLst/>
          </c:spPr>
          <c:marker>
            <c:symbol val="none"/>
          </c:marker>
          <c:cat>
            <c:numRef>
              <c:f>NY!$B$1:$CA$1</c:f>
              <c:numCache>
                <c:formatCode>mmm\-yy</c:formatCode>
                <c:ptCount val="78"/>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numCache>
            </c:numRef>
          </c:cat>
          <c:val>
            <c:numRef>
              <c:f>NY!$B$3:$CA$3</c:f>
              <c:numCache>
                <c:formatCode>General</c:formatCode>
                <c:ptCount val="78"/>
                <c:pt idx="0">
                  <c:v>4871</c:v>
                </c:pt>
                <c:pt idx="1">
                  <c:v>4550</c:v>
                </c:pt>
                <c:pt idx="2">
                  <c:v>4301</c:v>
                </c:pt>
                <c:pt idx="3">
                  <c:v>3669</c:v>
                </c:pt>
                <c:pt idx="4">
                  <c:v>3458</c:v>
                </c:pt>
                <c:pt idx="5">
                  <c:v>3914</c:v>
                </c:pt>
                <c:pt idx="6">
                  <c:v>4902</c:v>
                </c:pt>
                <c:pt idx="7">
                  <c:v>4682</c:v>
                </c:pt>
                <c:pt idx="8">
                  <c:v>4332</c:v>
                </c:pt>
                <c:pt idx="9">
                  <c:v>3515</c:v>
                </c:pt>
                <c:pt idx="10">
                  <c:v>3598</c:v>
                </c:pt>
                <c:pt idx="11">
                  <c:v>4183</c:v>
                </c:pt>
                <c:pt idx="12">
                  <c:v>4660</c:v>
                </c:pt>
                <c:pt idx="13">
                  <c:v>4496</c:v>
                </c:pt>
                <c:pt idx="14">
                  <c:v>4427</c:v>
                </c:pt>
                <c:pt idx="15">
                  <c:v>3690</c:v>
                </c:pt>
                <c:pt idx="16">
                  <c:v>3444</c:v>
                </c:pt>
                <c:pt idx="17">
                  <c:v>4010</c:v>
                </c:pt>
                <c:pt idx="18">
                  <c:v>4864</c:v>
                </c:pt>
                <c:pt idx="19">
                  <c:v>5337</c:v>
                </c:pt>
                <c:pt idx="20">
                  <c:v>4950</c:v>
                </c:pt>
                <c:pt idx="21">
                  <c:v>3776</c:v>
                </c:pt>
                <c:pt idx="22">
                  <c:v>3380</c:v>
                </c:pt>
                <c:pt idx="23">
                  <c:v>3979</c:v>
                </c:pt>
                <c:pt idx="24">
                  <c:v>4342</c:v>
                </c:pt>
                <c:pt idx="25">
                  <c:v>4084</c:v>
                </c:pt>
                <c:pt idx="26">
                  <c:v>3872</c:v>
                </c:pt>
                <c:pt idx="27">
                  <c:v>3379</c:v>
                </c:pt>
                <c:pt idx="28">
                  <c:v>3323</c:v>
                </c:pt>
                <c:pt idx="29">
                  <c:v>4083</c:v>
                </c:pt>
                <c:pt idx="30">
                  <c:v>5379</c:v>
                </c:pt>
                <c:pt idx="31">
                  <c:v>5908</c:v>
                </c:pt>
                <c:pt idx="32">
                  <c:v>5109</c:v>
                </c:pt>
                <c:pt idx="33">
                  <c:v>3717</c:v>
                </c:pt>
                <c:pt idx="34">
                  <c:v>3513</c:v>
                </c:pt>
                <c:pt idx="35">
                  <c:v>4122</c:v>
                </c:pt>
                <c:pt idx="36">
                  <c:v>4451</c:v>
                </c:pt>
                <c:pt idx="37">
                  <c:v>3881</c:v>
                </c:pt>
                <c:pt idx="38">
                  <c:v>3953</c:v>
                </c:pt>
                <c:pt idx="39">
                  <c:v>3452</c:v>
                </c:pt>
                <c:pt idx="40">
                  <c:v>3304</c:v>
                </c:pt>
                <c:pt idx="41">
                  <c:v>4050</c:v>
                </c:pt>
                <c:pt idx="42">
                  <c:v>5210</c:v>
                </c:pt>
                <c:pt idx="43">
                  <c:v>5038</c:v>
                </c:pt>
                <c:pt idx="44">
                  <c:v>4214</c:v>
                </c:pt>
                <c:pt idx="45">
                  <c:v>3705</c:v>
                </c:pt>
                <c:pt idx="46">
                  <c:v>3603</c:v>
                </c:pt>
                <c:pt idx="47">
                  <c:v>4222</c:v>
                </c:pt>
                <c:pt idx="48">
                  <c:v>4848</c:v>
                </c:pt>
                <c:pt idx="49">
                  <c:v>4105</c:v>
                </c:pt>
                <c:pt idx="50">
                  <c:v>3940</c:v>
                </c:pt>
                <c:pt idx="51">
                  <c:v>3581</c:v>
                </c:pt>
                <c:pt idx="52">
                  <c:v>3472</c:v>
                </c:pt>
                <c:pt idx="53">
                  <c:v>4037</c:v>
                </c:pt>
                <c:pt idx="54">
                  <c:v>5419</c:v>
                </c:pt>
                <c:pt idx="55">
                  <c:v>5643</c:v>
                </c:pt>
                <c:pt idx="56">
                  <c:v>5146</c:v>
                </c:pt>
                <c:pt idx="57">
                  <c:v>3921</c:v>
                </c:pt>
                <c:pt idx="58">
                  <c:v>3718</c:v>
                </c:pt>
                <c:pt idx="59">
                  <c:v>4323</c:v>
                </c:pt>
                <c:pt idx="60">
                  <c:v>4493</c:v>
                </c:pt>
                <c:pt idx="61">
                  <c:v>4193</c:v>
                </c:pt>
                <c:pt idx="62">
                  <c:v>4051</c:v>
                </c:pt>
                <c:pt idx="63">
                  <c:v>3391</c:v>
                </c:pt>
                <c:pt idx="64">
                  <c:v>3397</c:v>
                </c:pt>
                <c:pt idx="65">
                  <c:v>3871</c:v>
                </c:pt>
                <c:pt idx="66">
                  <c:v>5486</c:v>
                </c:pt>
                <c:pt idx="67">
                  <c:v>5586</c:v>
                </c:pt>
                <c:pt idx="68">
                  <c:v>4357</c:v>
                </c:pt>
                <c:pt idx="69">
                  <c:v>3494</c:v>
                </c:pt>
                <c:pt idx="70">
                  <c:v>3527</c:v>
                </c:pt>
                <c:pt idx="71">
                  <c:v>4268</c:v>
                </c:pt>
                <c:pt idx="72">
                  <c:v>4352</c:v>
                </c:pt>
                <c:pt idx="73">
                  <c:v>3927</c:v>
                </c:pt>
                <c:pt idx="74">
                  <c:v>3799</c:v>
                </c:pt>
                <c:pt idx="75">
                  <c:v>3558</c:v>
                </c:pt>
              </c:numCache>
            </c:numRef>
          </c:val>
          <c:smooth val="0"/>
          <c:extLst>
            <c:ext xmlns:c16="http://schemas.microsoft.com/office/drawing/2014/chart" uri="{C3380CC4-5D6E-409C-BE32-E72D297353CC}">
              <c16:uniqueId val="{00000000-A0AD-402C-A79B-D2547AA0F10A}"/>
            </c:ext>
          </c:extLst>
        </c:ser>
        <c:ser>
          <c:idx val="1"/>
          <c:order val="1"/>
          <c:tx>
            <c:strRef>
              <c:f>NY!$A$11</c:f>
              <c:strCache>
                <c:ptCount val="1"/>
                <c:pt idx="0">
                  <c:v>residential-distributed-solar</c:v>
                </c:pt>
              </c:strCache>
            </c:strRef>
          </c:tx>
          <c:spPr>
            <a:ln w="28575" cap="rnd">
              <a:solidFill>
                <a:schemeClr val="accent2"/>
              </a:solidFill>
              <a:round/>
            </a:ln>
            <a:effectLst/>
          </c:spPr>
          <c:marker>
            <c:symbol val="none"/>
          </c:marker>
          <c:cat>
            <c:numRef>
              <c:f>NY!$B$1:$CA$1</c:f>
              <c:numCache>
                <c:formatCode>mmm\-yy</c:formatCode>
                <c:ptCount val="78"/>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numCache>
            </c:numRef>
          </c:cat>
          <c:val>
            <c:numRef>
              <c:f>NY!$B$11:$CA$11</c:f>
              <c:numCache>
                <c:formatCode>General</c:formatCode>
                <c:ptCount val="78"/>
                <c:pt idx="0">
                  <c:v>210</c:v>
                </c:pt>
                <c:pt idx="1">
                  <c:v>240</c:v>
                </c:pt>
                <c:pt idx="2">
                  <c:v>330</c:v>
                </c:pt>
                <c:pt idx="3">
                  <c:v>390</c:v>
                </c:pt>
                <c:pt idx="4">
                  <c:v>450</c:v>
                </c:pt>
                <c:pt idx="5">
                  <c:v>480</c:v>
                </c:pt>
                <c:pt idx="6">
                  <c:v>540</c:v>
                </c:pt>
                <c:pt idx="7">
                  <c:v>510</c:v>
                </c:pt>
                <c:pt idx="8">
                  <c:v>510</c:v>
                </c:pt>
                <c:pt idx="9">
                  <c:v>450</c:v>
                </c:pt>
                <c:pt idx="10">
                  <c:v>330</c:v>
                </c:pt>
                <c:pt idx="11">
                  <c:v>390</c:v>
                </c:pt>
                <c:pt idx="12">
                  <c:v>390</c:v>
                </c:pt>
                <c:pt idx="13">
                  <c:v>450</c:v>
                </c:pt>
                <c:pt idx="14">
                  <c:v>660</c:v>
                </c:pt>
                <c:pt idx="15">
                  <c:v>840</c:v>
                </c:pt>
                <c:pt idx="16">
                  <c:v>990</c:v>
                </c:pt>
                <c:pt idx="17">
                  <c:v>990</c:v>
                </c:pt>
                <c:pt idx="18">
                  <c:v>1110</c:v>
                </c:pt>
                <c:pt idx="19">
                  <c:v>1140</c:v>
                </c:pt>
                <c:pt idx="20">
                  <c:v>1020</c:v>
                </c:pt>
                <c:pt idx="21">
                  <c:v>840</c:v>
                </c:pt>
                <c:pt idx="22">
                  <c:v>600</c:v>
                </c:pt>
                <c:pt idx="23">
                  <c:v>570</c:v>
                </c:pt>
                <c:pt idx="24">
                  <c:v>720</c:v>
                </c:pt>
                <c:pt idx="25">
                  <c:v>870</c:v>
                </c:pt>
                <c:pt idx="26">
                  <c:v>1320</c:v>
                </c:pt>
                <c:pt idx="27">
                  <c:v>1560</c:v>
                </c:pt>
                <c:pt idx="28">
                  <c:v>1680</c:v>
                </c:pt>
                <c:pt idx="29">
                  <c:v>1830</c:v>
                </c:pt>
                <c:pt idx="30">
                  <c:v>1890</c:v>
                </c:pt>
                <c:pt idx="31">
                  <c:v>1860</c:v>
                </c:pt>
                <c:pt idx="32">
                  <c:v>1590</c:v>
                </c:pt>
                <c:pt idx="33">
                  <c:v>1290</c:v>
                </c:pt>
                <c:pt idx="34">
                  <c:v>930</c:v>
                </c:pt>
                <c:pt idx="35">
                  <c:v>870</c:v>
                </c:pt>
                <c:pt idx="36">
                  <c:v>990</c:v>
                </c:pt>
                <c:pt idx="37">
                  <c:v>1290</c:v>
                </c:pt>
                <c:pt idx="38">
                  <c:v>1800</c:v>
                </c:pt>
                <c:pt idx="39">
                  <c:v>2100</c:v>
                </c:pt>
                <c:pt idx="40">
                  <c:v>2340</c:v>
                </c:pt>
                <c:pt idx="41">
                  <c:v>2460</c:v>
                </c:pt>
                <c:pt idx="42">
                  <c:v>2550</c:v>
                </c:pt>
                <c:pt idx="43">
                  <c:v>2430</c:v>
                </c:pt>
                <c:pt idx="44">
                  <c:v>2070</c:v>
                </c:pt>
                <c:pt idx="45">
                  <c:v>1680</c:v>
                </c:pt>
                <c:pt idx="46">
                  <c:v>1200</c:v>
                </c:pt>
                <c:pt idx="47">
                  <c:v>1050</c:v>
                </c:pt>
                <c:pt idx="48">
                  <c:v>1260</c:v>
                </c:pt>
                <c:pt idx="49">
                  <c:v>1500</c:v>
                </c:pt>
                <c:pt idx="50">
                  <c:v>2130</c:v>
                </c:pt>
                <c:pt idx="51">
                  <c:v>2520</c:v>
                </c:pt>
                <c:pt idx="52">
                  <c:v>2820</c:v>
                </c:pt>
                <c:pt idx="53">
                  <c:v>2940</c:v>
                </c:pt>
                <c:pt idx="54">
                  <c:v>3120</c:v>
                </c:pt>
                <c:pt idx="55">
                  <c:v>2850</c:v>
                </c:pt>
                <c:pt idx="56">
                  <c:v>2280</c:v>
                </c:pt>
                <c:pt idx="57">
                  <c:v>1920</c:v>
                </c:pt>
                <c:pt idx="58">
                  <c:v>1350</c:v>
                </c:pt>
                <c:pt idx="59">
                  <c:v>1350</c:v>
                </c:pt>
                <c:pt idx="60">
                  <c:v>1530</c:v>
                </c:pt>
                <c:pt idx="61">
                  <c:v>1860</c:v>
                </c:pt>
                <c:pt idx="62">
                  <c:v>2670</c:v>
                </c:pt>
                <c:pt idx="63">
                  <c:v>3000</c:v>
                </c:pt>
                <c:pt idx="64">
                  <c:v>3330</c:v>
                </c:pt>
                <c:pt idx="65">
                  <c:v>3420</c:v>
                </c:pt>
                <c:pt idx="66">
                  <c:v>3690</c:v>
                </c:pt>
                <c:pt idx="67">
                  <c:v>3450</c:v>
                </c:pt>
                <c:pt idx="68">
                  <c:v>2940</c:v>
                </c:pt>
                <c:pt idx="69">
                  <c:v>2250</c:v>
                </c:pt>
                <c:pt idx="70">
                  <c:v>1650</c:v>
                </c:pt>
                <c:pt idx="71">
                  <c:v>1410</c:v>
                </c:pt>
                <c:pt idx="72">
                  <c:v>1740</c:v>
                </c:pt>
                <c:pt idx="73">
                  <c:v>2130</c:v>
                </c:pt>
                <c:pt idx="74">
                  <c:v>2940</c:v>
                </c:pt>
                <c:pt idx="75">
                  <c:v>3270</c:v>
                </c:pt>
              </c:numCache>
            </c:numRef>
          </c:val>
          <c:smooth val="0"/>
          <c:extLst>
            <c:ext xmlns:c16="http://schemas.microsoft.com/office/drawing/2014/chart" uri="{C3380CC4-5D6E-409C-BE32-E72D297353CC}">
              <c16:uniqueId val="{00000001-A0AD-402C-A79B-D2547AA0F10A}"/>
            </c:ext>
          </c:extLst>
        </c:ser>
        <c:dLbls>
          <c:showLegendKey val="0"/>
          <c:showVal val="0"/>
          <c:showCatName val="0"/>
          <c:showSerName val="0"/>
          <c:showPercent val="0"/>
          <c:showBubbleSize val="0"/>
        </c:dLbls>
        <c:smooth val="0"/>
        <c:axId val="1573502928"/>
        <c:axId val="1474075280"/>
      </c:lineChart>
      <c:dateAx>
        <c:axId val="157350292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4075280"/>
        <c:crosses val="autoZero"/>
        <c:auto val="1"/>
        <c:lblOffset val="100"/>
        <c:baseTimeUnit val="months"/>
      </c:dateAx>
      <c:valAx>
        <c:axId val="147407528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73502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Arizona: distributed-PV by sector </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HI!$A$15</c:f>
              <c:strCache>
                <c:ptCount val="1"/>
                <c:pt idx="0">
                  <c:v>residential</c:v>
                </c:pt>
              </c:strCache>
            </c:strRef>
          </c:tx>
          <c:spPr>
            <a:solidFill>
              <a:schemeClr val="accent1"/>
            </a:solidFill>
            <a:ln>
              <a:noFill/>
            </a:ln>
            <a:effectLst/>
          </c:spPr>
          <c:invertIfNegative val="0"/>
          <c:cat>
            <c:numRef>
              <c:f>HI!$B$14:$G$14</c:f>
              <c:numCache>
                <c:formatCode>General</c:formatCode>
                <c:ptCount val="6"/>
                <c:pt idx="0">
                  <c:v>2014</c:v>
                </c:pt>
                <c:pt idx="1">
                  <c:v>2015</c:v>
                </c:pt>
                <c:pt idx="2">
                  <c:v>2016</c:v>
                </c:pt>
                <c:pt idx="3">
                  <c:v>2017</c:v>
                </c:pt>
                <c:pt idx="4">
                  <c:v>2018</c:v>
                </c:pt>
                <c:pt idx="5">
                  <c:v>2019</c:v>
                </c:pt>
              </c:numCache>
            </c:numRef>
          </c:cat>
          <c:val>
            <c:numRef>
              <c:f>HI!$B$15:$G$15</c:f>
              <c:numCache>
                <c:formatCode>General</c:formatCode>
                <c:ptCount val="6"/>
                <c:pt idx="0">
                  <c:v>321</c:v>
                </c:pt>
                <c:pt idx="1">
                  <c:v>389</c:v>
                </c:pt>
                <c:pt idx="2">
                  <c:v>478</c:v>
                </c:pt>
                <c:pt idx="3">
                  <c:v>611</c:v>
                </c:pt>
                <c:pt idx="4">
                  <c:v>621</c:v>
                </c:pt>
                <c:pt idx="5">
                  <c:v>673</c:v>
                </c:pt>
              </c:numCache>
            </c:numRef>
          </c:val>
          <c:extLst>
            <c:ext xmlns:c16="http://schemas.microsoft.com/office/drawing/2014/chart" uri="{C3380CC4-5D6E-409C-BE32-E72D297353CC}">
              <c16:uniqueId val="{00000000-33E3-4440-9B3E-DC79B671E422}"/>
            </c:ext>
          </c:extLst>
        </c:ser>
        <c:ser>
          <c:idx val="1"/>
          <c:order val="1"/>
          <c:tx>
            <c:strRef>
              <c:f>HI!$A$16</c:f>
              <c:strCache>
                <c:ptCount val="1"/>
                <c:pt idx="0">
                  <c:v>commercial</c:v>
                </c:pt>
              </c:strCache>
            </c:strRef>
          </c:tx>
          <c:spPr>
            <a:solidFill>
              <a:schemeClr val="accent2"/>
            </a:solidFill>
            <a:ln>
              <a:noFill/>
            </a:ln>
            <a:effectLst/>
          </c:spPr>
          <c:invertIfNegative val="0"/>
          <c:cat>
            <c:numRef>
              <c:f>HI!$B$14:$G$14</c:f>
              <c:numCache>
                <c:formatCode>General</c:formatCode>
                <c:ptCount val="6"/>
                <c:pt idx="0">
                  <c:v>2014</c:v>
                </c:pt>
                <c:pt idx="1">
                  <c:v>2015</c:v>
                </c:pt>
                <c:pt idx="2">
                  <c:v>2016</c:v>
                </c:pt>
                <c:pt idx="3">
                  <c:v>2017</c:v>
                </c:pt>
                <c:pt idx="4">
                  <c:v>2018</c:v>
                </c:pt>
                <c:pt idx="5">
                  <c:v>2019</c:v>
                </c:pt>
              </c:numCache>
            </c:numRef>
          </c:cat>
          <c:val>
            <c:numRef>
              <c:f>HI!$B$16:$G$16</c:f>
              <c:numCache>
                <c:formatCode>General</c:formatCode>
                <c:ptCount val="6"/>
                <c:pt idx="0">
                  <c:v>226</c:v>
                </c:pt>
                <c:pt idx="1">
                  <c:v>242</c:v>
                </c:pt>
                <c:pt idx="2">
                  <c:v>279</c:v>
                </c:pt>
                <c:pt idx="3">
                  <c:v>358</c:v>
                </c:pt>
                <c:pt idx="4">
                  <c:v>404</c:v>
                </c:pt>
                <c:pt idx="5">
                  <c:v>436</c:v>
                </c:pt>
              </c:numCache>
            </c:numRef>
          </c:val>
          <c:extLst>
            <c:ext xmlns:c16="http://schemas.microsoft.com/office/drawing/2014/chart" uri="{C3380CC4-5D6E-409C-BE32-E72D297353CC}">
              <c16:uniqueId val="{00000001-33E3-4440-9B3E-DC79B671E422}"/>
            </c:ext>
          </c:extLst>
        </c:ser>
        <c:ser>
          <c:idx val="2"/>
          <c:order val="2"/>
          <c:tx>
            <c:strRef>
              <c:f>HI!$A$17</c:f>
              <c:strCache>
                <c:ptCount val="1"/>
                <c:pt idx="0">
                  <c:v>industrial</c:v>
                </c:pt>
              </c:strCache>
            </c:strRef>
          </c:tx>
          <c:spPr>
            <a:solidFill>
              <a:schemeClr val="accent3"/>
            </a:solidFill>
            <a:ln>
              <a:noFill/>
            </a:ln>
            <a:effectLst/>
          </c:spPr>
          <c:invertIfNegative val="0"/>
          <c:cat>
            <c:numRef>
              <c:f>HI!$B$14:$G$14</c:f>
              <c:numCache>
                <c:formatCode>General</c:formatCode>
                <c:ptCount val="6"/>
                <c:pt idx="0">
                  <c:v>2014</c:v>
                </c:pt>
                <c:pt idx="1">
                  <c:v>2015</c:v>
                </c:pt>
                <c:pt idx="2">
                  <c:v>2016</c:v>
                </c:pt>
                <c:pt idx="3">
                  <c:v>2017</c:v>
                </c:pt>
                <c:pt idx="4">
                  <c:v>2018</c:v>
                </c:pt>
                <c:pt idx="5">
                  <c:v>2019</c:v>
                </c:pt>
              </c:numCache>
            </c:numRef>
          </c:cat>
          <c:val>
            <c:numRef>
              <c:f>HI!$B$17:$G$17</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2-33E3-4440-9B3E-DC79B671E422}"/>
            </c:ext>
          </c:extLst>
        </c:ser>
        <c:dLbls>
          <c:showLegendKey val="0"/>
          <c:showVal val="0"/>
          <c:showCatName val="0"/>
          <c:showSerName val="0"/>
          <c:showPercent val="0"/>
          <c:showBubbleSize val="0"/>
        </c:dLbls>
        <c:gapWidth val="150"/>
        <c:overlap val="100"/>
        <c:axId val="1595441312"/>
        <c:axId val="1361208592"/>
      </c:barChart>
      <c:catAx>
        <c:axId val="15954413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1208592"/>
        <c:crosses val="autoZero"/>
        <c:auto val="1"/>
        <c:lblAlgn val="ctr"/>
        <c:lblOffset val="100"/>
        <c:noMultiLvlLbl val="0"/>
      </c:catAx>
      <c:valAx>
        <c:axId val="13612085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5441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HI Residential: Sales vs Distributed Solar Generation</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HI!$A$3</c:f>
              <c:strCache>
                <c:ptCount val="1"/>
                <c:pt idx="0">
                  <c:v>sales : residential</c:v>
                </c:pt>
              </c:strCache>
            </c:strRef>
          </c:tx>
          <c:spPr>
            <a:ln w="28575" cap="rnd">
              <a:solidFill>
                <a:schemeClr val="accent1"/>
              </a:solidFill>
              <a:round/>
            </a:ln>
            <a:effectLst/>
          </c:spPr>
          <c:marker>
            <c:symbol val="none"/>
          </c:marker>
          <c:cat>
            <c:numRef>
              <c:f>HI!$B$1:$CA$1</c:f>
              <c:numCache>
                <c:formatCode>mmm\-yy</c:formatCode>
                <c:ptCount val="78"/>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numCache>
            </c:numRef>
          </c:cat>
          <c:val>
            <c:numRef>
              <c:f>HI!$B$3:$CA$3</c:f>
              <c:numCache>
                <c:formatCode>General</c:formatCode>
                <c:ptCount val="78"/>
                <c:pt idx="0">
                  <c:v>223</c:v>
                </c:pt>
                <c:pt idx="1">
                  <c:v>203</c:v>
                </c:pt>
                <c:pt idx="2">
                  <c:v>207</c:v>
                </c:pt>
                <c:pt idx="3">
                  <c:v>196</c:v>
                </c:pt>
                <c:pt idx="4">
                  <c:v>210</c:v>
                </c:pt>
                <c:pt idx="5">
                  <c:v>206</c:v>
                </c:pt>
                <c:pt idx="6">
                  <c:v>224</c:v>
                </c:pt>
                <c:pt idx="7">
                  <c:v>233</c:v>
                </c:pt>
                <c:pt idx="8">
                  <c:v>221</c:v>
                </c:pt>
                <c:pt idx="9">
                  <c:v>236</c:v>
                </c:pt>
                <c:pt idx="10">
                  <c:v>213</c:v>
                </c:pt>
                <c:pt idx="11">
                  <c:v>211</c:v>
                </c:pt>
                <c:pt idx="12">
                  <c:v>216</c:v>
                </c:pt>
                <c:pt idx="13">
                  <c:v>188</c:v>
                </c:pt>
                <c:pt idx="14">
                  <c:v>200</c:v>
                </c:pt>
                <c:pt idx="15">
                  <c:v>198</c:v>
                </c:pt>
                <c:pt idx="16">
                  <c:v>195</c:v>
                </c:pt>
                <c:pt idx="17">
                  <c:v>207</c:v>
                </c:pt>
                <c:pt idx="18">
                  <c:v>242</c:v>
                </c:pt>
                <c:pt idx="19">
                  <c:v>255</c:v>
                </c:pt>
                <c:pt idx="20">
                  <c:v>255</c:v>
                </c:pt>
                <c:pt idx="21">
                  <c:v>230</c:v>
                </c:pt>
                <c:pt idx="22">
                  <c:v>227</c:v>
                </c:pt>
                <c:pt idx="23">
                  <c:v>228</c:v>
                </c:pt>
                <c:pt idx="24">
                  <c:v>222</c:v>
                </c:pt>
                <c:pt idx="25">
                  <c:v>191</c:v>
                </c:pt>
                <c:pt idx="26">
                  <c:v>198</c:v>
                </c:pt>
                <c:pt idx="27">
                  <c:v>201</c:v>
                </c:pt>
                <c:pt idx="28">
                  <c:v>206</c:v>
                </c:pt>
                <c:pt idx="29">
                  <c:v>213</c:v>
                </c:pt>
                <c:pt idx="30">
                  <c:v>231</c:v>
                </c:pt>
                <c:pt idx="31">
                  <c:v>249</c:v>
                </c:pt>
                <c:pt idx="32">
                  <c:v>231</c:v>
                </c:pt>
                <c:pt idx="33">
                  <c:v>229</c:v>
                </c:pt>
                <c:pt idx="34">
                  <c:v>209</c:v>
                </c:pt>
                <c:pt idx="35">
                  <c:v>233</c:v>
                </c:pt>
                <c:pt idx="36">
                  <c:v>222</c:v>
                </c:pt>
                <c:pt idx="37">
                  <c:v>185</c:v>
                </c:pt>
                <c:pt idx="38">
                  <c:v>215</c:v>
                </c:pt>
                <c:pt idx="39">
                  <c:v>198</c:v>
                </c:pt>
                <c:pt idx="40">
                  <c:v>216</c:v>
                </c:pt>
                <c:pt idx="41">
                  <c:v>214</c:v>
                </c:pt>
                <c:pt idx="42">
                  <c:v>238</c:v>
                </c:pt>
                <c:pt idx="43">
                  <c:v>245</c:v>
                </c:pt>
                <c:pt idx="44">
                  <c:v>231</c:v>
                </c:pt>
                <c:pt idx="45">
                  <c:v>234</c:v>
                </c:pt>
                <c:pt idx="46">
                  <c:v>218</c:v>
                </c:pt>
                <c:pt idx="47">
                  <c:v>216</c:v>
                </c:pt>
                <c:pt idx="48">
                  <c:v>225</c:v>
                </c:pt>
                <c:pt idx="49">
                  <c:v>194</c:v>
                </c:pt>
                <c:pt idx="50">
                  <c:v>217</c:v>
                </c:pt>
                <c:pt idx="51">
                  <c:v>219</c:v>
                </c:pt>
                <c:pt idx="52">
                  <c:v>210</c:v>
                </c:pt>
                <c:pt idx="53">
                  <c:v>219</c:v>
                </c:pt>
                <c:pt idx="54">
                  <c:v>240</c:v>
                </c:pt>
                <c:pt idx="55">
                  <c:v>255</c:v>
                </c:pt>
                <c:pt idx="56">
                  <c:v>244</c:v>
                </c:pt>
                <c:pt idx="57">
                  <c:v>243</c:v>
                </c:pt>
                <c:pt idx="58">
                  <c:v>227</c:v>
                </c:pt>
                <c:pt idx="59">
                  <c:v>217</c:v>
                </c:pt>
                <c:pt idx="60">
                  <c:v>230</c:v>
                </c:pt>
                <c:pt idx="61">
                  <c:v>175</c:v>
                </c:pt>
                <c:pt idx="62">
                  <c:v>196</c:v>
                </c:pt>
                <c:pt idx="63">
                  <c:v>193</c:v>
                </c:pt>
                <c:pt idx="64">
                  <c:v>214</c:v>
                </c:pt>
                <c:pt idx="65">
                  <c:v>235</c:v>
                </c:pt>
                <c:pt idx="66">
                  <c:v>263</c:v>
                </c:pt>
                <c:pt idx="67">
                  <c:v>267</c:v>
                </c:pt>
                <c:pt idx="68">
                  <c:v>256</c:v>
                </c:pt>
                <c:pt idx="69">
                  <c:v>254</c:v>
                </c:pt>
                <c:pt idx="70">
                  <c:v>236</c:v>
                </c:pt>
                <c:pt idx="71">
                  <c:v>240</c:v>
                </c:pt>
                <c:pt idx="72">
                  <c:v>239</c:v>
                </c:pt>
                <c:pt idx="73">
                  <c:v>192</c:v>
                </c:pt>
                <c:pt idx="74">
                  <c:v>209</c:v>
                </c:pt>
                <c:pt idx="75">
                  <c:v>205</c:v>
                </c:pt>
              </c:numCache>
            </c:numRef>
          </c:val>
          <c:smooth val="0"/>
          <c:extLst>
            <c:ext xmlns:c16="http://schemas.microsoft.com/office/drawing/2014/chart" uri="{C3380CC4-5D6E-409C-BE32-E72D297353CC}">
              <c16:uniqueId val="{00000000-3B69-4E8B-93DC-798169F6AEEF}"/>
            </c:ext>
          </c:extLst>
        </c:ser>
        <c:ser>
          <c:idx val="1"/>
          <c:order val="1"/>
          <c:tx>
            <c:strRef>
              <c:f>HI!$A$11</c:f>
              <c:strCache>
                <c:ptCount val="1"/>
                <c:pt idx="0">
                  <c:v>residential-distributed-solar</c:v>
                </c:pt>
              </c:strCache>
            </c:strRef>
          </c:tx>
          <c:spPr>
            <a:ln w="28575" cap="rnd">
              <a:solidFill>
                <a:schemeClr val="accent2"/>
              </a:solidFill>
              <a:round/>
            </a:ln>
            <a:effectLst/>
          </c:spPr>
          <c:marker>
            <c:symbol val="none"/>
          </c:marker>
          <c:cat>
            <c:numRef>
              <c:f>HI!$B$1:$CA$1</c:f>
              <c:numCache>
                <c:formatCode>mmm\-yy</c:formatCode>
                <c:ptCount val="78"/>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numCache>
            </c:numRef>
          </c:cat>
          <c:val>
            <c:numRef>
              <c:f>HI!$B$11:$CA$11</c:f>
              <c:numCache>
                <c:formatCode>General</c:formatCode>
                <c:ptCount val="78"/>
                <c:pt idx="0">
                  <c:v>63</c:v>
                </c:pt>
                <c:pt idx="1">
                  <c:v>63</c:v>
                </c:pt>
                <c:pt idx="2">
                  <c:v>75</c:v>
                </c:pt>
                <c:pt idx="3">
                  <c:v>81</c:v>
                </c:pt>
                <c:pt idx="4">
                  <c:v>90</c:v>
                </c:pt>
                <c:pt idx="5">
                  <c:v>90</c:v>
                </c:pt>
                <c:pt idx="6">
                  <c:v>93</c:v>
                </c:pt>
                <c:pt idx="7">
                  <c:v>93</c:v>
                </c:pt>
                <c:pt idx="8">
                  <c:v>87</c:v>
                </c:pt>
                <c:pt idx="9">
                  <c:v>81</c:v>
                </c:pt>
                <c:pt idx="10">
                  <c:v>72</c:v>
                </c:pt>
                <c:pt idx="11">
                  <c:v>75</c:v>
                </c:pt>
                <c:pt idx="12">
                  <c:v>78</c:v>
                </c:pt>
                <c:pt idx="13">
                  <c:v>78</c:v>
                </c:pt>
                <c:pt idx="14">
                  <c:v>93</c:v>
                </c:pt>
                <c:pt idx="15">
                  <c:v>99</c:v>
                </c:pt>
                <c:pt idx="16">
                  <c:v>108</c:v>
                </c:pt>
                <c:pt idx="17">
                  <c:v>108</c:v>
                </c:pt>
                <c:pt idx="18">
                  <c:v>114</c:v>
                </c:pt>
                <c:pt idx="19">
                  <c:v>111</c:v>
                </c:pt>
                <c:pt idx="20">
                  <c:v>102</c:v>
                </c:pt>
                <c:pt idx="21">
                  <c:v>99</c:v>
                </c:pt>
                <c:pt idx="22">
                  <c:v>87</c:v>
                </c:pt>
                <c:pt idx="23">
                  <c:v>90</c:v>
                </c:pt>
                <c:pt idx="24">
                  <c:v>99</c:v>
                </c:pt>
                <c:pt idx="25">
                  <c:v>102</c:v>
                </c:pt>
                <c:pt idx="26">
                  <c:v>117</c:v>
                </c:pt>
                <c:pt idx="27">
                  <c:v>126</c:v>
                </c:pt>
                <c:pt idx="28">
                  <c:v>135</c:v>
                </c:pt>
                <c:pt idx="29">
                  <c:v>135</c:v>
                </c:pt>
                <c:pt idx="30">
                  <c:v>138</c:v>
                </c:pt>
                <c:pt idx="31">
                  <c:v>135</c:v>
                </c:pt>
                <c:pt idx="32">
                  <c:v>126</c:v>
                </c:pt>
                <c:pt idx="33">
                  <c:v>117</c:v>
                </c:pt>
                <c:pt idx="34">
                  <c:v>105</c:v>
                </c:pt>
                <c:pt idx="35">
                  <c:v>99</c:v>
                </c:pt>
                <c:pt idx="36">
                  <c:v>132</c:v>
                </c:pt>
                <c:pt idx="37">
                  <c:v>129</c:v>
                </c:pt>
                <c:pt idx="38">
                  <c:v>156</c:v>
                </c:pt>
                <c:pt idx="39">
                  <c:v>159</c:v>
                </c:pt>
                <c:pt idx="40">
                  <c:v>174</c:v>
                </c:pt>
                <c:pt idx="41">
                  <c:v>171</c:v>
                </c:pt>
                <c:pt idx="42">
                  <c:v>177</c:v>
                </c:pt>
                <c:pt idx="43">
                  <c:v>174</c:v>
                </c:pt>
                <c:pt idx="44">
                  <c:v>159</c:v>
                </c:pt>
                <c:pt idx="45">
                  <c:v>147</c:v>
                </c:pt>
                <c:pt idx="46">
                  <c:v>126</c:v>
                </c:pt>
                <c:pt idx="47">
                  <c:v>129</c:v>
                </c:pt>
                <c:pt idx="48">
                  <c:v>135</c:v>
                </c:pt>
                <c:pt idx="49">
                  <c:v>132</c:v>
                </c:pt>
                <c:pt idx="50">
                  <c:v>159</c:v>
                </c:pt>
                <c:pt idx="51">
                  <c:v>165</c:v>
                </c:pt>
                <c:pt idx="52">
                  <c:v>174</c:v>
                </c:pt>
                <c:pt idx="53">
                  <c:v>177</c:v>
                </c:pt>
                <c:pt idx="54">
                  <c:v>177</c:v>
                </c:pt>
                <c:pt idx="55">
                  <c:v>171</c:v>
                </c:pt>
                <c:pt idx="56">
                  <c:v>159</c:v>
                </c:pt>
                <c:pt idx="57">
                  <c:v>150</c:v>
                </c:pt>
                <c:pt idx="58">
                  <c:v>132</c:v>
                </c:pt>
                <c:pt idx="59">
                  <c:v>132</c:v>
                </c:pt>
                <c:pt idx="60">
                  <c:v>138</c:v>
                </c:pt>
                <c:pt idx="61">
                  <c:v>138</c:v>
                </c:pt>
                <c:pt idx="62">
                  <c:v>168</c:v>
                </c:pt>
                <c:pt idx="63">
                  <c:v>174</c:v>
                </c:pt>
                <c:pt idx="64">
                  <c:v>189</c:v>
                </c:pt>
                <c:pt idx="65">
                  <c:v>177</c:v>
                </c:pt>
                <c:pt idx="66">
                  <c:v>201</c:v>
                </c:pt>
                <c:pt idx="67">
                  <c:v>195</c:v>
                </c:pt>
                <c:pt idx="68">
                  <c:v>177</c:v>
                </c:pt>
                <c:pt idx="69">
                  <c:v>168</c:v>
                </c:pt>
                <c:pt idx="70">
                  <c:v>147</c:v>
                </c:pt>
                <c:pt idx="71">
                  <c:v>147</c:v>
                </c:pt>
                <c:pt idx="72">
                  <c:v>156</c:v>
                </c:pt>
                <c:pt idx="73">
                  <c:v>159</c:v>
                </c:pt>
                <c:pt idx="74">
                  <c:v>183</c:v>
                </c:pt>
                <c:pt idx="75">
                  <c:v>198</c:v>
                </c:pt>
              </c:numCache>
            </c:numRef>
          </c:val>
          <c:smooth val="0"/>
          <c:extLst>
            <c:ext xmlns:c16="http://schemas.microsoft.com/office/drawing/2014/chart" uri="{C3380CC4-5D6E-409C-BE32-E72D297353CC}">
              <c16:uniqueId val="{00000001-3B69-4E8B-93DC-798169F6AEEF}"/>
            </c:ext>
          </c:extLst>
        </c:ser>
        <c:dLbls>
          <c:showLegendKey val="0"/>
          <c:showVal val="0"/>
          <c:showCatName val="0"/>
          <c:showSerName val="0"/>
          <c:showPercent val="0"/>
          <c:showBubbleSize val="0"/>
        </c:dLbls>
        <c:smooth val="0"/>
        <c:axId val="1573454880"/>
        <c:axId val="1474076528"/>
      </c:lineChart>
      <c:dateAx>
        <c:axId val="157345488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4076528"/>
        <c:crosses val="autoZero"/>
        <c:auto val="1"/>
        <c:lblOffset val="100"/>
        <c:baseTimeUnit val="months"/>
      </c:dateAx>
      <c:valAx>
        <c:axId val="1474076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3454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a:t>Electricity Genreation by source</a:t>
            </a:r>
            <a:endParaRPr lang="zh-CN"/>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Sheet2!$B$1</c:f>
              <c:strCache>
                <c:ptCount val="1"/>
                <c:pt idx="0">
                  <c:v>Coal</c:v>
                </c:pt>
              </c:strCache>
            </c:strRef>
          </c:tx>
          <c:spPr>
            <a:ln w="28575" cap="rnd">
              <a:solidFill>
                <a:schemeClr val="accent1"/>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Sheet2!$B$2:$B$30</c:f>
              <c:numCache>
                <c:formatCode>General</c:formatCode>
                <c:ptCount val="28"/>
                <c:pt idx="0">
                  <c:v>3181245497</c:v>
                </c:pt>
                <c:pt idx="1">
                  <c:v>3242412080</c:v>
                </c:pt>
                <c:pt idx="2">
                  <c:v>3380140464</c:v>
                </c:pt>
                <c:pt idx="3">
                  <c:v>3381387732</c:v>
                </c:pt>
                <c:pt idx="4">
                  <c:v>3418852933</c:v>
                </c:pt>
                <c:pt idx="5">
                  <c:v>3590391187</c:v>
                </c:pt>
                <c:pt idx="6">
                  <c:v>3690031475</c:v>
                </c:pt>
                <c:pt idx="7">
                  <c:v>3747031380</c:v>
                </c:pt>
                <c:pt idx="8">
                  <c:v>3762174445</c:v>
                </c:pt>
                <c:pt idx="9">
                  <c:v>3932529192</c:v>
                </c:pt>
                <c:pt idx="10">
                  <c:v>3807911886</c:v>
                </c:pt>
                <c:pt idx="11">
                  <c:v>3866260708</c:v>
                </c:pt>
                <c:pt idx="12">
                  <c:v>3947473500</c:v>
                </c:pt>
                <c:pt idx="13">
                  <c:v>3956601096</c:v>
                </c:pt>
                <c:pt idx="14">
                  <c:v>4025746090</c:v>
                </c:pt>
                <c:pt idx="15">
                  <c:v>3981022270</c:v>
                </c:pt>
                <c:pt idx="16">
                  <c:v>4032911166</c:v>
                </c:pt>
                <c:pt idx="17">
                  <c:v>3971602493</c:v>
                </c:pt>
                <c:pt idx="18">
                  <c:v>3511808504</c:v>
                </c:pt>
                <c:pt idx="19">
                  <c:v>3694580557</c:v>
                </c:pt>
                <c:pt idx="20">
                  <c:v>3466860011</c:v>
                </c:pt>
                <c:pt idx="21">
                  <c:v>3028085890</c:v>
                </c:pt>
                <c:pt idx="22">
                  <c:v>3162229432</c:v>
                </c:pt>
                <c:pt idx="23">
                  <c:v>3163420700</c:v>
                </c:pt>
                <c:pt idx="24">
                  <c:v>2704796396</c:v>
                </c:pt>
                <c:pt idx="25">
                  <c:v>2478297308</c:v>
                </c:pt>
                <c:pt idx="26">
                  <c:v>2411670552</c:v>
                </c:pt>
                <c:pt idx="27">
                  <c:v>2298974679</c:v>
                </c:pt>
              </c:numCache>
              <c:extLst/>
            </c:numRef>
          </c:val>
          <c:smooth val="0"/>
          <c:extLst>
            <c:ext xmlns:c16="http://schemas.microsoft.com/office/drawing/2014/chart" uri="{C3380CC4-5D6E-409C-BE32-E72D297353CC}">
              <c16:uniqueId val="{00000000-95AD-4AB6-B74B-28DBF34AC8A0}"/>
            </c:ext>
          </c:extLst>
        </c:ser>
        <c:ser>
          <c:idx val="1"/>
          <c:order val="1"/>
          <c:tx>
            <c:strRef>
              <c:f>Sheet2!$C$1</c:f>
              <c:strCache>
                <c:ptCount val="1"/>
                <c:pt idx="0">
                  <c:v>Geothermal</c:v>
                </c:pt>
              </c:strCache>
            </c:strRef>
          </c:tx>
          <c:spPr>
            <a:ln w="28575" cap="rnd">
              <a:solidFill>
                <a:schemeClr val="accent2"/>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Sheet2!$C$2:$C$30</c:f>
              <c:numCache>
                <c:formatCode>General</c:formatCode>
                <c:ptCount val="28"/>
                <c:pt idx="0">
                  <c:v>31932889</c:v>
                </c:pt>
                <c:pt idx="1">
                  <c:v>32275924</c:v>
                </c:pt>
                <c:pt idx="2">
                  <c:v>33577130</c:v>
                </c:pt>
                <c:pt idx="3">
                  <c:v>31070907</c:v>
                </c:pt>
                <c:pt idx="4">
                  <c:v>26756516</c:v>
                </c:pt>
                <c:pt idx="5">
                  <c:v>28657368</c:v>
                </c:pt>
                <c:pt idx="6">
                  <c:v>29452204</c:v>
                </c:pt>
                <c:pt idx="7">
                  <c:v>29547836</c:v>
                </c:pt>
                <c:pt idx="8">
                  <c:v>29654027</c:v>
                </c:pt>
                <c:pt idx="9">
                  <c:v>28186316</c:v>
                </c:pt>
                <c:pt idx="10">
                  <c:v>27481002</c:v>
                </c:pt>
                <c:pt idx="11">
                  <c:v>28982620</c:v>
                </c:pt>
                <c:pt idx="12">
                  <c:v>28848462</c:v>
                </c:pt>
                <c:pt idx="13">
                  <c:v>29621949</c:v>
                </c:pt>
                <c:pt idx="14">
                  <c:v>29383490</c:v>
                </c:pt>
                <c:pt idx="15">
                  <c:v>29136058</c:v>
                </c:pt>
                <c:pt idx="16">
                  <c:v>29274426</c:v>
                </c:pt>
                <c:pt idx="17">
                  <c:v>29679954</c:v>
                </c:pt>
                <c:pt idx="18">
                  <c:v>30017316</c:v>
                </c:pt>
                <c:pt idx="19">
                  <c:v>30438426</c:v>
                </c:pt>
                <c:pt idx="20">
                  <c:v>30632136</c:v>
                </c:pt>
                <c:pt idx="21">
                  <c:v>31124852</c:v>
                </c:pt>
                <c:pt idx="22">
                  <c:v>31549348.16</c:v>
                </c:pt>
                <c:pt idx="23">
                  <c:v>31753882</c:v>
                </c:pt>
                <c:pt idx="24">
                  <c:v>31835150</c:v>
                </c:pt>
                <c:pt idx="25">
                  <c:v>31651614</c:v>
                </c:pt>
                <c:pt idx="26">
                  <c:v>31853548</c:v>
                </c:pt>
                <c:pt idx="27">
                  <c:v>31934268</c:v>
                </c:pt>
              </c:numCache>
              <c:extLst/>
            </c:numRef>
          </c:val>
          <c:smooth val="0"/>
          <c:extLst>
            <c:ext xmlns:c16="http://schemas.microsoft.com/office/drawing/2014/chart" uri="{C3380CC4-5D6E-409C-BE32-E72D297353CC}">
              <c16:uniqueId val="{00000001-95AD-4AB6-B74B-28DBF34AC8A0}"/>
            </c:ext>
          </c:extLst>
        </c:ser>
        <c:ser>
          <c:idx val="2"/>
          <c:order val="2"/>
          <c:tx>
            <c:strRef>
              <c:f>Sheet2!$D$1</c:f>
              <c:strCache>
                <c:ptCount val="1"/>
                <c:pt idx="0">
                  <c:v>Hydroelectric Conventional</c:v>
                </c:pt>
              </c:strCache>
            </c:strRef>
          </c:tx>
          <c:spPr>
            <a:ln w="28575" cap="rnd">
              <a:solidFill>
                <a:schemeClr val="accent3"/>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Sheet2!$D$2:$D$30</c:f>
              <c:numCache>
                <c:formatCode>General</c:formatCode>
                <c:ptCount val="28"/>
                <c:pt idx="0">
                  <c:v>577988380</c:v>
                </c:pt>
                <c:pt idx="1">
                  <c:v>506176008</c:v>
                </c:pt>
                <c:pt idx="2">
                  <c:v>560988015</c:v>
                </c:pt>
                <c:pt idx="3">
                  <c:v>520251465</c:v>
                </c:pt>
                <c:pt idx="4">
                  <c:v>621665491</c:v>
                </c:pt>
                <c:pt idx="5">
                  <c:v>694324125</c:v>
                </c:pt>
                <c:pt idx="6">
                  <c:v>712906588</c:v>
                </c:pt>
                <c:pt idx="7">
                  <c:v>646671325</c:v>
                </c:pt>
                <c:pt idx="8">
                  <c:v>639072060</c:v>
                </c:pt>
                <c:pt idx="9">
                  <c:v>551145196</c:v>
                </c:pt>
                <c:pt idx="10">
                  <c:v>433922088</c:v>
                </c:pt>
                <c:pt idx="11">
                  <c:v>528657665</c:v>
                </c:pt>
                <c:pt idx="12">
                  <c:v>551612655</c:v>
                </c:pt>
                <c:pt idx="13">
                  <c:v>536834613</c:v>
                </c:pt>
                <c:pt idx="14">
                  <c:v>540642510</c:v>
                </c:pt>
                <c:pt idx="15">
                  <c:v>578492831</c:v>
                </c:pt>
                <c:pt idx="16">
                  <c:v>495019949</c:v>
                </c:pt>
                <c:pt idx="17">
                  <c:v>509662769</c:v>
                </c:pt>
                <c:pt idx="18">
                  <c:v>546890189</c:v>
                </c:pt>
                <c:pt idx="19">
                  <c:v>520406138</c:v>
                </c:pt>
                <c:pt idx="20">
                  <c:v>638709806.89999998</c:v>
                </c:pt>
                <c:pt idx="21">
                  <c:v>552480437</c:v>
                </c:pt>
                <c:pt idx="22">
                  <c:v>537130765.5</c:v>
                </c:pt>
                <c:pt idx="23">
                  <c:v>518733243.69999999</c:v>
                </c:pt>
                <c:pt idx="24">
                  <c:v>498160170</c:v>
                </c:pt>
                <c:pt idx="25">
                  <c:v>535624306</c:v>
                </c:pt>
                <c:pt idx="26">
                  <c:v>600665860</c:v>
                </c:pt>
                <c:pt idx="27">
                  <c:v>585047978</c:v>
                </c:pt>
              </c:numCache>
              <c:extLst/>
            </c:numRef>
          </c:val>
          <c:smooth val="0"/>
          <c:extLst>
            <c:ext xmlns:c16="http://schemas.microsoft.com/office/drawing/2014/chart" uri="{C3380CC4-5D6E-409C-BE32-E72D297353CC}">
              <c16:uniqueId val="{00000002-95AD-4AB6-B74B-28DBF34AC8A0}"/>
            </c:ext>
          </c:extLst>
        </c:ser>
        <c:ser>
          <c:idx val="3"/>
          <c:order val="3"/>
          <c:tx>
            <c:strRef>
              <c:f>Sheet2!$E$1</c:f>
              <c:strCache>
                <c:ptCount val="1"/>
                <c:pt idx="0">
                  <c:v>Natural Gas</c:v>
                </c:pt>
              </c:strCache>
            </c:strRef>
          </c:tx>
          <c:spPr>
            <a:ln w="28575" cap="rnd">
              <a:solidFill>
                <a:schemeClr val="accent4"/>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Sheet2!$E$2:$E$30</c:f>
              <c:numCache>
                <c:formatCode>General</c:formatCode>
                <c:ptCount val="28"/>
                <c:pt idx="0">
                  <c:v>763106035</c:v>
                </c:pt>
                <c:pt idx="1">
                  <c:v>808148753</c:v>
                </c:pt>
                <c:pt idx="2">
                  <c:v>829853596</c:v>
                </c:pt>
                <c:pt idx="3">
                  <c:v>920437365</c:v>
                </c:pt>
                <c:pt idx="4">
                  <c:v>992115886</c:v>
                </c:pt>
                <c:pt idx="5">
                  <c:v>910111156</c:v>
                </c:pt>
                <c:pt idx="6">
                  <c:v>958797337</c:v>
                </c:pt>
                <c:pt idx="7">
                  <c:v>1062514212</c:v>
                </c:pt>
                <c:pt idx="8">
                  <c:v>1112792259</c:v>
                </c:pt>
                <c:pt idx="9">
                  <c:v>1202076316</c:v>
                </c:pt>
                <c:pt idx="10">
                  <c:v>1278258240</c:v>
                </c:pt>
                <c:pt idx="11">
                  <c:v>1382011491</c:v>
                </c:pt>
                <c:pt idx="12">
                  <c:v>1299815081</c:v>
                </c:pt>
                <c:pt idx="13">
                  <c:v>1420200033</c:v>
                </c:pt>
                <c:pt idx="14">
                  <c:v>1521920511</c:v>
                </c:pt>
                <c:pt idx="15">
                  <c:v>1632881541</c:v>
                </c:pt>
                <c:pt idx="16">
                  <c:v>1793179583</c:v>
                </c:pt>
                <c:pt idx="17">
                  <c:v>1765961199</c:v>
                </c:pt>
                <c:pt idx="18">
                  <c:v>1841957362</c:v>
                </c:pt>
                <c:pt idx="19">
                  <c:v>1975394467</c:v>
                </c:pt>
                <c:pt idx="20">
                  <c:v>2027377858</c:v>
                </c:pt>
                <c:pt idx="21">
                  <c:v>2451788351</c:v>
                </c:pt>
                <c:pt idx="22">
                  <c:v>2249671120</c:v>
                </c:pt>
                <c:pt idx="23">
                  <c:v>2253217917</c:v>
                </c:pt>
                <c:pt idx="24">
                  <c:v>2666964222</c:v>
                </c:pt>
                <c:pt idx="25">
                  <c:v>2756613866</c:v>
                </c:pt>
                <c:pt idx="26">
                  <c:v>2592884982</c:v>
                </c:pt>
                <c:pt idx="27">
                  <c:v>2938265365</c:v>
                </c:pt>
              </c:numCache>
              <c:extLst/>
            </c:numRef>
          </c:val>
          <c:smooth val="0"/>
          <c:extLst>
            <c:ext xmlns:c16="http://schemas.microsoft.com/office/drawing/2014/chart" uri="{C3380CC4-5D6E-409C-BE32-E72D297353CC}">
              <c16:uniqueId val="{00000003-95AD-4AB6-B74B-28DBF34AC8A0}"/>
            </c:ext>
          </c:extLst>
        </c:ser>
        <c:ser>
          <c:idx val="4"/>
          <c:order val="4"/>
          <c:tx>
            <c:strRef>
              <c:f>Sheet2!$F$1</c:f>
              <c:strCache>
                <c:ptCount val="1"/>
                <c:pt idx="0">
                  <c:v>Nuclear</c:v>
                </c:pt>
              </c:strCache>
            </c:strRef>
          </c:tx>
          <c:spPr>
            <a:ln w="28575" cap="rnd">
              <a:solidFill>
                <a:schemeClr val="accent5"/>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Sheet2!$F$2:$F$30</c:f>
              <c:numCache>
                <c:formatCode>General</c:formatCode>
                <c:ptCount val="28"/>
                <c:pt idx="0">
                  <c:v>1225130174</c:v>
                </c:pt>
                <c:pt idx="1">
                  <c:v>1237552526</c:v>
                </c:pt>
                <c:pt idx="2">
                  <c:v>1220582428</c:v>
                </c:pt>
                <c:pt idx="3">
                  <c:v>1280879664</c:v>
                </c:pt>
                <c:pt idx="4">
                  <c:v>1346804246</c:v>
                </c:pt>
                <c:pt idx="5">
                  <c:v>1349457092</c:v>
                </c:pt>
                <c:pt idx="6">
                  <c:v>1257288342</c:v>
                </c:pt>
                <c:pt idx="7">
                  <c:v>1347404208</c:v>
                </c:pt>
                <c:pt idx="8">
                  <c:v>1456508247</c:v>
                </c:pt>
                <c:pt idx="9">
                  <c:v>1507785880</c:v>
                </c:pt>
                <c:pt idx="10">
                  <c:v>1537652616</c:v>
                </c:pt>
                <c:pt idx="11">
                  <c:v>1560128174</c:v>
                </c:pt>
                <c:pt idx="12">
                  <c:v>1527465390</c:v>
                </c:pt>
                <c:pt idx="13">
                  <c:v>1577056774</c:v>
                </c:pt>
                <c:pt idx="14">
                  <c:v>1563972730</c:v>
                </c:pt>
                <c:pt idx="15">
                  <c:v>1574437272</c:v>
                </c:pt>
                <c:pt idx="16">
                  <c:v>1612849506</c:v>
                </c:pt>
                <c:pt idx="17">
                  <c:v>1612416870</c:v>
                </c:pt>
                <c:pt idx="18">
                  <c:v>1597709170</c:v>
                </c:pt>
                <c:pt idx="19">
                  <c:v>1613936602</c:v>
                </c:pt>
                <c:pt idx="20">
                  <c:v>1580408734</c:v>
                </c:pt>
                <c:pt idx="21">
                  <c:v>1538662498</c:v>
                </c:pt>
                <c:pt idx="22">
                  <c:v>1578032946</c:v>
                </c:pt>
                <c:pt idx="23">
                  <c:v>1594331964</c:v>
                </c:pt>
                <c:pt idx="24">
                  <c:v>1594355754</c:v>
                </c:pt>
                <c:pt idx="25">
                  <c:v>1611387896</c:v>
                </c:pt>
                <c:pt idx="26">
                  <c:v>1609899270</c:v>
                </c:pt>
                <c:pt idx="27">
                  <c:v>1614168954</c:v>
                </c:pt>
              </c:numCache>
              <c:extLst/>
            </c:numRef>
          </c:val>
          <c:smooth val="0"/>
          <c:extLst>
            <c:ext xmlns:c16="http://schemas.microsoft.com/office/drawing/2014/chart" uri="{C3380CC4-5D6E-409C-BE32-E72D297353CC}">
              <c16:uniqueId val="{00000004-95AD-4AB6-B74B-28DBF34AC8A0}"/>
            </c:ext>
          </c:extLst>
        </c:ser>
        <c:ser>
          <c:idx val="5"/>
          <c:order val="5"/>
          <c:tx>
            <c:strRef>
              <c:f>Sheet2!$G$1</c:f>
              <c:strCache>
                <c:ptCount val="1"/>
                <c:pt idx="0">
                  <c:v>Other</c:v>
                </c:pt>
              </c:strCache>
            </c:strRef>
          </c:tx>
          <c:spPr>
            <a:ln w="28575" cap="rnd">
              <a:solidFill>
                <a:schemeClr val="accent6"/>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Sheet2!$G$2:$G$30</c:f>
              <c:numCache>
                <c:formatCode>General</c:formatCode>
                <c:ptCount val="28"/>
                <c:pt idx="0">
                  <c:v>9477698</c:v>
                </c:pt>
                <c:pt idx="1">
                  <c:v>7439776</c:v>
                </c:pt>
                <c:pt idx="2">
                  <c:v>6974312</c:v>
                </c:pt>
                <c:pt idx="3">
                  <c:v>7333851</c:v>
                </c:pt>
                <c:pt idx="4">
                  <c:v>8207616</c:v>
                </c:pt>
                <c:pt idx="5">
                  <c:v>7142559</c:v>
                </c:pt>
                <c:pt idx="6">
                  <c:v>7223978</c:v>
                </c:pt>
                <c:pt idx="7">
                  <c:v>7142820</c:v>
                </c:pt>
                <c:pt idx="8">
                  <c:v>8047547</c:v>
                </c:pt>
                <c:pt idx="9">
                  <c:v>9587828</c:v>
                </c:pt>
                <c:pt idx="10">
                  <c:v>23812685</c:v>
                </c:pt>
                <c:pt idx="11">
                  <c:v>27053821</c:v>
                </c:pt>
                <c:pt idx="12">
                  <c:v>28089012</c:v>
                </c:pt>
                <c:pt idx="13">
                  <c:v>28464803</c:v>
                </c:pt>
                <c:pt idx="14">
                  <c:v>25642117</c:v>
                </c:pt>
                <c:pt idx="15">
                  <c:v>25948798</c:v>
                </c:pt>
                <c:pt idx="16">
                  <c:v>24462261</c:v>
                </c:pt>
                <c:pt idx="17">
                  <c:v>23607330</c:v>
                </c:pt>
                <c:pt idx="18">
                  <c:v>23856669</c:v>
                </c:pt>
                <c:pt idx="19">
                  <c:v>25710684</c:v>
                </c:pt>
                <c:pt idx="20">
                  <c:v>28307198.93</c:v>
                </c:pt>
                <c:pt idx="21">
                  <c:v>27574133</c:v>
                </c:pt>
                <c:pt idx="22">
                  <c:v>27175043.620000001</c:v>
                </c:pt>
                <c:pt idx="23">
                  <c:v>26922590.75</c:v>
                </c:pt>
                <c:pt idx="24">
                  <c:v>28055613</c:v>
                </c:pt>
                <c:pt idx="25">
                  <c:v>27508469</c:v>
                </c:pt>
                <c:pt idx="26">
                  <c:v>26192236</c:v>
                </c:pt>
                <c:pt idx="27">
                  <c:v>25946408</c:v>
                </c:pt>
              </c:numCache>
              <c:extLst/>
            </c:numRef>
          </c:val>
          <c:smooth val="0"/>
          <c:extLst>
            <c:ext xmlns:c16="http://schemas.microsoft.com/office/drawing/2014/chart" uri="{C3380CC4-5D6E-409C-BE32-E72D297353CC}">
              <c16:uniqueId val="{00000005-95AD-4AB6-B74B-28DBF34AC8A0}"/>
            </c:ext>
          </c:extLst>
        </c:ser>
        <c:ser>
          <c:idx val="6"/>
          <c:order val="6"/>
          <c:tx>
            <c:strRef>
              <c:f>Sheet2!$H$1</c:f>
              <c:strCache>
                <c:ptCount val="1"/>
                <c:pt idx="0">
                  <c:v>Other Biomass</c:v>
                </c:pt>
              </c:strCache>
            </c:strRef>
          </c:tx>
          <c:spPr>
            <a:ln w="28575" cap="rnd">
              <a:solidFill>
                <a:schemeClr val="accent1">
                  <a:lumMod val="60000"/>
                </a:schemeClr>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Sheet2!$H$2:$H$30</c:f>
              <c:numCache>
                <c:formatCode>General</c:formatCode>
                <c:ptCount val="28"/>
                <c:pt idx="0">
                  <c:v>31329492</c:v>
                </c:pt>
                <c:pt idx="1">
                  <c:v>35632066</c:v>
                </c:pt>
                <c:pt idx="2">
                  <c:v>36666059</c:v>
                </c:pt>
                <c:pt idx="3">
                  <c:v>38257194</c:v>
                </c:pt>
                <c:pt idx="4">
                  <c:v>40809945</c:v>
                </c:pt>
                <c:pt idx="5">
                  <c:v>41822679</c:v>
                </c:pt>
                <c:pt idx="6">
                  <c:v>43418152</c:v>
                </c:pt>
                <c:pt idx="7">
                  <c:v>44895875</c:v>
                </c:pt>
                <c:pt idx="8">
                  <c:v>45144359</c:v>
                </c:pt>
                <c:pt idx="9">
                  <c:v>46262630</c:v>
                </c:pt>
                <c:pt idx="10">
                  <c:v>29096305</c:v>
                </c:pt>
                <c:pt idx="11">
                  <c:v>30087427</c:v>
                </c:pt>
                <c:pt idx="12">
                  <c:v>31623989</c:v>
                </c:pt>
                <c:pt idx="13">
                  <c:v>30841142</c:v>
                </c:pt>
                <c:pt idx="14">
                  <c:v>30840786</c:v>
                </c:pt>
                <c:pt idx="15">
                  <c:v>32197048</c:v>
                </c:pt>
                <c:pt idx="16">
                  <c:v>33049107</c:v>
                </c:pt>
                <c:pt idx="17">
                  <c:v>35467522</c:v>
                </c:pt>
                <c:pt idx="18">
                  <c:v>36885186</c:v>
                </c:pt>
                <c:pt idx="19">
                  <c:v>37834414</c:v>
                </c:pt>
                <c:pt idx="20">
                  <c:v>38443526.369999997</c:v>
                </c:pt>
                <c:pt idx="21">
                  <c:v>39646075</c:v>
                </c:pt>
                <c:pt idx="22">
                  <c:v>41660979.149999999</c:v>
                </c:pt>
                <c:pt idx="23">
                  <c:v>43299437.530000001</c:v>
                </c:pt>
                <c:pt idx="24">
                  <c:v>43406740</c:v>
                </c:pt>
                <c:pt idx="25">
                  <c:v>43626461</c:v>
                </c:pt>
                <c:pt idx="26">
                  <c:v>43219787</c:v>
                </c:pt>
                <c:pt idx="27">
                  <c:v>41791530</c:v>
                </c:pt>
              </c:numCache>
              <c:extLst/>
            </c:numRef>
          </c:val>
          <c:smooth val="0"/>
          <c:extLst>
            <c:ext xmlns:c16="http://schemas.microsoft.com/office/drawing/2014/chart" uri="{C3380CC4-5D6E-409C-BE32-E72D297353CC}">
              <c16:uniqueId val="{00000006-95AD-4AB6-B74B-28DBF34AC8A0}"/>
            </c:ext>
          </c:extLst>
        </c:ser>
        <c:ser>
          <c:idx val="7"/>
          <c:order val="7"/>
          <c:tx>
            <c:strRef>
              <c:f>Sheet2!$I$1</c:f>
              <c:strCache>
                <c:ptCount val="1"/>
                <c:pt idx="0">
                  <c:v>Other Gases</c:v>
                </c:pt>
              </c:strCache>
            </c:strRef>
          </c:tx>
          <c:spPr>
            <a:ln w="28575" cap="rnd">
              <a:solidFill>
                <a:schemeClr val="accent2">
                  <a:lumMod val="60000"/>
                </a:schemeClr>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Sheet2!$I$2:$I$30</c:f>
              <c:numCache>
                <c:formatCode>General</c:formatCode>
                <c:ptCount val="28"/>
                <c:pt idx="0">
                  <c:v>22671184</c:v>
                </c:pt>
                <c:pt idx="1">
                  <c:v>26540471</c:v>
                </c:pt>
                <c:pt idx="2">
                  <c:v>25911596</c:v>
                </c:pt>
                <c:pt idx="3">
                  <c:v>26638100</c:v>
                </c:pt>
                <c:pt idx="4">
                  <c:v>27739901</c:v>
                </c:pt>
                <c:pt idx="5">
                  <c:v>28711625</c:v>
                </c:pt>
                <c:pt idx="6">
                  <c:v>26701269</c:v>
                </c:pt>
                <c:pt idx="7">
                  <c:v>26984458</c:v>
                </c:pt>
                <c:pt idx="8">
                  <c:v>28251182</c:v>
                </c:pt>
                <c:pt idx="9">
                  <c:v>27909514</c:v>
                </c:pt>
                <c:pt idx="10">
                  <c:v>18078946</c:v>
                </c:pt>
                <c:pt idx="11">
                  <c:v>22925371</c:v>
                </c:pt>
                <c:pt idx="12">
                  <c:v>31200041</c:v>
                </c:pt>
                <c:pt idx="13">
                  <c:v>30504861</c:v>
                </c:pt>
                <c:pt idx="14">
                  <c:v>26928286</c:v>
                </c:pt>
                <c:pt idx="15">
                  <c:v>28353617</c:v>
                </c:pt>
                <c:pt idx="16">
                  <c:v>26906708</c:v>
                </c:pt>
                <c:pt idx="17">
                  <c:v>23413752</c:v>
                </c:pt>
                <c:pt idx="18">
                  <c:v>21264213</c:v>
                </c:pt>
                <c:pt idx="19">
                  <c:v>22625575</c:v>
                </c:pt>
                <c:pt idx="20">
                  <c:v>23132400.66</c:v>
                </c:pt>
                <c:pt idx="21">
                  <c:v>23795169</c:v>
                </c:pt>
                <c:pt idx="22">
                  <c:v>25705874.309999999</c:v>
                </c:pt>
                <c:pt idx="23">
                  <c:v>24043572.07</c:v>
                </c:pt>
                <c:pt idx="24">
                  <c:v>26233395</c:v>
                </c:pt>
                <c:pt idx="25">
                  <c:v>25614862</c:v>
                </c:pt>
                <c:pt idx="26">
                  <c:v>24937933</c:v>
                </c:pt>
                <c:pt idx="27">
                  <c:v>26925497</c:v>
                </c:pt>
              </c:numCache>
              <c:extLst/>
            </c:numRef>
          </c:val>
          <c:smooth val="0"/>
          <c:extLst>
            <c:ext xmlns:c16="http://schemas.microsoft.com/office/drawing/2014/chart" uri="{C3380CC4-5D6E-409C-BE32-E72D297353CC}">
              <c16:uniqueId val="{00000007-95AD-4AB6-B74B-28DBF34AC8A0}"/>
            </c:ext>
          </c:extLst>
        </c:ser>
        <c:ser>
          <c:idx val="8"/>
          <c:order val="8"/>
          <c:tx>
            <c:strRef>
              <c:f>Sheet2!$J$1</c:f>
              <c:strCache>
                <c:ptCount val="1"/>
                <c:pt idx="0">
                  <c:v>Petroleum</c:v>
                </c:pt>
              </c:strCache>
            </c:strRef>
          </c:tx>
          <c:spPr>
            <a:ln w="28575" cap="rnd">
              <a:solidFill>
                <a:schemeClr val="accent3">
                  <a:lumMod val="60000"/>
                </a:schemeClr>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Sheet2!$J$2:$J$30</c:f>
              <c:numCache>
                <c:formatCode>General</c:formatCode>
                <c:ptCount val="28"/>
                <c:pt idx="0">
                  <c:v>239503152</c:v>
                </c:pt>
                <c:pt idx="1">
                  <c:v>200308329</c:v>
                </c:pt>
                <c:pt idx="2">
                  <c:v>225576359</c:v>
                </c:pt>
                <c:pt idx="3">
                  <c:v>211801967</c:v>
                </c:pt>
                <c:pt idx="4">
                  <c:v>149108127</c:v>
                </c:pt>
                <c:pt idx="5">
                  <c:v>162822456</c:v>
                </c:pt>
                <c:pt idx="6">
                  <c:v>185109743</c:v>
                </c:pt>
                <c:pt idx="7">
                  <c:v>257600336</c:v>
                </c:pt>
                <c:pt idx="8">
                  <c:v>236121680</c:v>
                </c:pt>
                <c:pt idx="9">
                  <c:v>222441930</c:v>
                </c:pt>
                <c:pt idx="10">
                  <c:v>249760444</c:v>
                </c:pt>
                <c:pt idx="11">
                  <c:v>189134785</c:v>
                </c:pt>
                <c:pt idx="12">
                  <c:v>238811283</c:v>
                </c:pt>
                <c:pt idx="13">
                  <c:v>242290114</c:v>
                </c:pt>
                <c:pt idx="14">
                  <c:v>244450034</c:v>
                </c:pt>
                <c:pt idx="15">
                  <c:v>128332828</c:v>
                </c:pt>
                <c:pt idx="16">
                  <c:v>131477959</c:v>
                </c:pt>
                <c:pt idx="17">
                  <c:v>92485223</c:v>
                </c:pt>
                <c:pt idx="18">
                  <c:v>77873034</c:v>
                </c:pt>
                <c:pt idx="19">
                  <c:v>74122027</c:v>
                </c:pt>
                <c:pt idx="20">
                  <c:v>60364490.149999999</c:v>
                </c:pt>
                <c:pt idx="21">
                  <c:v>46379083</c:v>
                </c:pt>
                <c:pt idx="22">
                  <c:v>54328887.479999997</c:v>
                </c:pt>
                <c:pt idx="23">
                  <c:v>60463723.090000004</c:v>
                </c:pt>
                <c:pt idx="24">
                  <c:v>56497498</c:v>
                </c:pt>
                <c:pt idx="25">
                  <c:v>48409612</c:v>
                </c:pt>
                <c:pt idx="26">
                  <c:v>42779889</c:v>
                </c:pt>
                <c:pt idx="27">
                  <c:v>50451236</c:v>
                </c:pt>
              </c:numCache>
              <c:extLst/>
            </c:numRef>
          </c:val>
          <c:smooth val="0"/>
          <c:extLst>
            <c:ext xmlns:c16="http://schemas.microsoft.com/office/drawing/2014/chart" uri="{C3380CC4-5D6E-409C-BE32-E72D297353CC}">
              <c16:uniqueId val="{00000008-95AD-4AB6-B74B-28DBF34AC8A0}"/>
            </c:ext>
          </c:extLst>
        </c:ser>
        <c:ser>
          <c:idx val="9"/>
          <c:order val="9"/>
          <c:tx>
            <c:strRef>
              <c:f>Sheet2!$K$1</c:f>
              <c:strCache>
                <c:ptCount val="1"/>
                <c:pt idx="0">
                  <c:v>Pumped Storage</c:v>
                </c:pt>
              </c:strCache>
            </c:strRef>
          </c:tx>
          <c:spPr>
            <a:ln w="28575" cap="rnd">
              <a:solidFill>
                <a:schemeClr val="accent4">
                  <a:lumMod val="60000"/>
                </a:schemeClr>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Sheet2!$K$2:$K$30</c:f>
              <c:numCache>
                <c:formatCode>General</c:formatCode>
                <c:ptCount val="28"/>
                <c:pt idx="0">
                  <c:v>-9082870</c:v>
                </c:pt>
                <c:pt idx="1">
                  <c:v>-8353164</c:v>
                </c:pt>
                <c:pt idx="2">
                  <c:v>-8071144</c:v>
                </c:pt>
                <c:pt idx="3">
                  <c:v>-6755650</c:v>
                </c:pt>
                <c:pt idx="4">
                  <c:v>-5450262</c:v>
                </c:pt>
                <c:pt idx="5">
                  <c:v>-6176156</c:v>
                </c:pt>
                <c:pt idx="6">
                  <c:v>-8079810</c:v>
                </c:pt>
                <c:pt idx="7">
                  <c:v>-8934560</c:v>
                </c:pt>
                <c:pt idx="8">
                  <c:v>-12193798</c:v>
                </c:pt>
                <c:pt idx="9">
                  <c:v>-11077720</c:v>
                </c:pt>
                <c:pt idx="10">
                  <c:v>-17646890</c:v>
                </c:pt>
                <c:pt idx="11">
                  <c:v>-17485856</c:v>
                </c:pt>
                <c:pt idx="12">
                  <c:v>-17070130</c:v>
                </c:pt>
                <c:pt idx="13">
                  <c:v>-16976420</c:v>
                </c:pt>
                <c:pt idx="14">
                  <c:v>-13115576</c:v>
                </c:pt>
                <c:pt idx="15">
                  <c:v>-13115684</c:v>
                </c:pt>
                <c:pt idx="16">
                  <c:v>-13792704</c:v>
                </c:pt>
                <c:pt idx="17">
                  <c:v>-12576124</c:v>
                </c:pt>
                <c:pt idx="18">
                  <c:v>-9254690</c:v>
                </c:pt>
                <c:pt idx="19">
                  <c:v>-11002264</c:v>
                </c:pt>
                <c:pt idx="20">
                  <c:v>-12841032</c:v>
                </c:pt>
                <c:pt idx="21">
                  <c:v>-9900992</c:v>
                </c:pt>
                <c:pt idx="22">
                  <c:v>-9362066</c:v>
                </c:pt>
                <c:pt idx="23">
                  <c:v>-12347096</c:v>
                </c:pt>
                <c:pt idx="24">
                  <c:v>-10182976</c:v>
                </c:pt>
                <c:pt idx="25">
                  <c:v>-13372254</c:v>
                </c:pt>
                <c:pt idx="26">
                  <c:v>-12989096</c:v>
                </c:pt>
                <c:pt idx="27">
                  <c:v>-11809078</c:v>
                </c:pt>
              </c:numCache>
              <c:extLst/>
            </c:numRef>
          </c:val>
          <c:smooth val="0"/>
          <c:extLst>
            <c:ext xmlns:c16="http://schemas.microsoft.com/office/drawing/2014/chart" uri="{C3380CC4-5D6E-409C-BE32-E72D297353CC}">
              <c16:uniqueId val="{00000009-95AD-4AB6-B74B-28DBF34AC8A0}"/>
            </c:ext>
          </c:extLst>
        </c:ser>
        <c:ser>
          <c:idx val="10"/>
          <c:order val="10"/>
          <c:tx>
            <c:strRef>
              <c:f>Sheet2!$L$1</c:f>
              <c:strCache>
                <c:ptCount val="1"/>
                <c:pt idx="0">
                  <c:v>Solar Thermal and Photovoltaic</c:v>
                </c:pt>
              </c:strCache>
            </c:strRef>
          </c:tx>
          <c:spPr>
            <a:ln w="28575" cap="rnd">
              <a:solidFill>
                <a:schemeClr val="accent5">
                  <a:lumMod val="60000"/>
                </a:schemeClr>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Sheet2!$L$2:$L$30</c:f>
              <c:numCache>
                <c:formatCode>General</c:formatCode>
                <c:ptCount val="28"/>
                <c:pt idx="0">
                  <c:v>943530</c:v>
                </c:pt>
                <c:pt idx="1">
                  <c:v>799280</c:v>
                </c:pt>
                <c:pt idx="2">
                  <c:v>924904</c:v>
                </c:pt>
                <c:pt idx="3">
                  <c:v>973244</c:v>
                </c:pt>
                <c:pt idx="4">
                  <c:v>993642</c:v>
                </c:pt>
                <c:pt idx="5">
                  <c:v>1042410</c:v>
                </c:pt>
                <c:pt idx="6">
                  <c:v>1022336</c:v>
                </c:pt>
                <c:pt idx="7">
                  <c:v>1004946</c:v>
                </c:pt>
                <c:pt idx="8">
                  <c:v>990164</c:v>
                </c:pt>
                <c:pt idx="9">
                  <c:v>986750</c:v>
                </c:pt>
                <c:pt idx="10">
                  <c:v>1085510</c:v>
                </c:pt>
                <c:pt idx="11">
                  <c:v>1109662</c:v>
                </c:pt>
                <c:pt idx="12">
                  <c:v>1068002</c:v>
                </c:pt>
                <c:pt idx="13">
                  <c:v>1150310</c:v>
                </c:pt>
                <c:pt idx="14">
                  <c:v>1100588</c:v>
                </c:pt>
                <c:pt idx="15">
                  <c:v>1015412</c:v>
                </c:pt>
                <c:pt idx="16">
                  <c:v>1223586</c:v>
                </c:pt>
                <c:pt idx="17">
                  <c:v>1728630</c:v>
                </c:pt>
                <c:pt idx="18">
                  <c:v>1782359</c:v>
                </c:pt>
                <c:pt idx="19">
                  <c:v>2424365</c:v>
                </c:pt>
                <c:pt idx="20">
                  <c:v>3635391.31</c:v>
                </c:pt>
                <c:pt idx="21">
                  <c:v>8653351</c:v>
                </c:pt>
                <c:pt idx="22">
                  <c:v>18071240.77</c:v>
                </c:pt>
                <c:pt idx="23">
                  <c:v>35382062.380000003</c:v>
                </c:pt>
                <c:pt idx="24">
                  <c:v>49785807</c:v>
                </c:pt>
                <c:pt idx="25">
                  <c:v>72108244</c:v>
                </c:pt>
                <c:pt idx="26">
                  <c:v>106573731</c:v>
                </c:pt>
                <c:pt idx="27">
                  <c:v>127650632</c:v>
                </c:pt>
              </c:numCache>
              <c:extLst/>
            </c:numRef>
          </c:val>
          <c:smooth val="0"/>
          <c:extLst>
            <c:ext xmlns:c16="http://schemas.microsoft.com/office/drawing/2014/chart" uri="{C3380CC4-5D6E-409C-BE32-E72D297353CC}">
              <c16:uniqueId val="{0000000A-95AD-4AB6-B74B-28DBF34AC8A0}"/>
            </c:ext>
          </c:extLst>
        </c:ser>
        <c:ser>
          <c:idx val="11"/>
          <c:order val="11"/>
          <c:tx>
            <c:strRef>
              <c:f>Sheet2!$M$1</c:f>
              <c:strCache>
                <c:ptCount val="1"/>
                <c:pt idx="0">
                  <c:v>Wind</c:v>
                </c:pt>
              </c:strCache>
            </c:strRef>
          </c:tx>
          <c:spPr>
            <a:ln w="28575" cap="rnd">
              <a:solidFill>
                <a:schemeClr val="accent6">
                  <a:lumMod val="60000"/>
                </a:schemeClr>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Sheet2!$M$2:$M$30</c:f>
              <c:numCache>
                <c:formatCode>General</c:formatCode>
                <c:ptCount val="28"/>
                <c:pt idx="0">
                  <c:v>5901901</c:v>
                </c:pt>
                <c:pt idx="1">
                  <c:v>5775045</c:v>
                </c:pt>
                <c:pt idx="2">
                  <c:v>6011654</c:v>
                </c:pt>
                <c:pt idx="3">
                  <c:v>6894218</c:v>
                </c:pt>
                <c:pt idx="4">
                  <c:v>6328507</c:v>
                </c:pt>
                <c:pt idx="5">
                  <c:v>6468139</c:v>
                </c:pt>
                <c:pt idx="6">
                  <c:v>6576070</c:v>
                </c:pt>
                <c:pt idx="7">
                  <c:v>6051391</c:v>
                </c:pt>
                <c:pt idx="8">
                  <c:v>8975997</c:v>
                </c:pt>
                <c:pt idx="9">
                  <c:v>11186522</c:v>
                </c:pt>
                <c:pt idx="10">
                  <c:v>13474664</c:v>
                </c:pt>
                <c:pt idx="11">
                  <c:v>20708558</c:v>
                </c:pt>
                <c:pt idx="12">
                  <c:v>22374933</c:v>
                </c:pt>
                <c:pt idx="13">
                  <c:v>28287482</c:v>
                </c:pt>
                <c:pt idx="14">
                  <c:v>35621098</c:v>
                </c:pt>
                <c:pt idx="15">
                  <c:v>53178274</c:v>
                </c:pt>
                <c:pt idx="16">
                  <c:v>68899854</c:v>
                </c:pt>
                <c:pt idx="17">
                  <c:v>110726201</c:v>
                </c:pt>
                <c:pt idx="18">
                  <c:v>147772266</c:v>
                </c:pt>
                <c:pt idx="19">
                  <c:v>189304494</c:v>
                </c:pt>
                <c:pt idx="20">
                  <c:v>240353197.30000001</c:v>
                </c:pt>
                <c:pt idx="21">
                  <c:v>281643429</c:v>
                </c:pt>
                <c:pt idx="22">
                  <c:v>335679490.89999998</c:v>
                </c:pt>
                <c:pt idx="23">
                  <c:v>363310563.60000002</c:v>
                </c:pt>
                <c:pt idx="24">
                  <c:v>381437096</c:v>
                </c:pt>
                <c:pt idx="25">
                  <c:v>453985124</c:v>
                </c:pt>
                <c:pt idx="26">
                  <c:v>508605389</c:v>
                </c:pt>
                <c:pt idx="27">
                  <c:v>545334909</c:v>
                </c:pt>
              </c:numCache>
              <c:extLst/>
            </c:numRef>
          </c:val>
          <c:smooth val="0"/>
          <c:extLst>
            <c:ext xmlns:c16="http://schemas.microsoft.com/office/drawing/2014/chart" uri="{C3380CC4-5D6E-409C-BE32-E72D297353CC}">
              <c16:uniqueId val="{0000000B-95AD-4AB6-B74B-28DBF34AC8A0}"/>
            </c:ext>
          </c:extLst>
        </c:ser>
        <c:ser>
          <c:idx val="12"/>
          <c:order val="12"/>
          <c:tx>
            <c:strRef>
              <c:f>Sheet2!$N$1</c:f>
              <c:strCache>
                <c:ptCount val="1"/>
                <c:pt idx="0">
                  <c:v>Wood and Wood Derived Fuels</c:v>
                </c:pt>
              </c:strCache>
            </c:strRef>
          </c:tx>
          <c:spPr>
            <a:ln w="28575" cap="rnd">
              <a:solidFill>
                <a:schemeClr val="accent1">
                  <a:lumMod val="80000"/>
                  <a:lumOff val="20000"/>
                </a:schemeClr>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Sheet2!$N$2:$N$30</c:f>
              <c:numCache>
                <c:formatCode>General</c:formatCode>
                <c:ptCount val="28"/>
                <c:pt idx="0">
                  <c:v>67450715</c:v>
                </c:pt>
                <c:pt idx="1">
                  <c:v>73057326</c:v>
                </c:pt>
                <c:pt idx="2">
                  <c:v>75246819</c:v>
                </c:pt>
                <c:pt idx="3">
                  <c:v>75874728</c:v>
                </c:pt>
                <c:pt idx="4">
                  <c:v>73042161</c:v>
                </c:pt>
                <c:pt idx="5">
                  <c:v>73600624</c:v>
                </c:pt>
                <c:pt idx="6">
                  <c:v>73896882</c:v>
                </c:pt>
                <c:pt idx="7">
                  <c:v>72676765</c:v>
                </c:pt>
                <c:pt idx="8">
                  <c:v>74081469</c:v>
                </c:pt>
                <c:pt idx="9">
                  <c:v>75189733</c:v>
                </c:pt>
                <c:pt idx="10">
                  <c:v>70399810</c:v>
                </c:pt>
                <c:pt idx="11">
                  <c:v>77330078</c:v>
                </c:pt>
                <c:pt idx="12">
                  <c:v>75058195</c:v>
                </c:pt>
                <c:pt idx="13">
                  <c:v>76233767</c:v>
                </c:pt>
                <c:pt idx="14">
                  <c:v>77712835</c:v>
                </c:pt>
                <c:pt idx="15">
                  <c:v>77524194</c:v>
                </c:pt>
                <c:pt idx="16">
                  <c:v>78028050</c:v>
                </c:pt>
                <c:pt idx="17">
                  <c:v>74599709</c:v>
                </c:pt>
                <c:pt idx="18">
                  <c:v>72100278</c:v>
                </c:pt>
                <c:pt idx="19">
                  <c:v>74344318</c:v>
                </c:pt>
                <c:pt idx="20">
                  <c:v>74898133.569999993</c:v>
                </c:pt>
                <c:pt idx="21">
                  <c:v>75598260</c:v>
                </c:pt>
                <c:pt idx="22">
                  <c:v>80055073.950000003</c:v>
                </c:pt>
                <c:pt idx="23">
                  <c:v>84679450.480000004</c:v>
                </c:pt>
                <c:pt idx="24">
                  <c:v>83857011</c:v>
                </c:pt>
                <c:pt idx="25">
                  <c:v>81894455</c:v>
                </c:pt>
                <c:pt idx="26">
                  <c:v>82247038</c:v>
                </c:pt>
                <c:pt idx="27">
                  <c:v>81872317</c:v>
                </c:pt>
              </c:numCache>
              <c:extLst/>
            </c:numRef>
          </c:val>
          <c:smooth val="0"/>
          <c:extLst>
            <c:ext xmlns:c16="http://schemas.microsoft.com/office/drawing/2014/chart" uri="{C3380CC4-5D6E-409C-BE32-E72D297353CC}">
              <c16:uniqueId val="{0000000C-95AD-4AB6-B74B-28DBF34AC8A0}"/>
            </c:ext>
          </c:extLst>
        </c:ser>
        <c:dLbls>
          <c:showLegendKey val="0"/>
          <c:showVal val="0"/>
          <c:showCatName val="0"/>
          <c:showSerName val="0"/>
          <c:showPercent val="0"/>
          <c:showBubbleSize val="0"/>
        </c:dLbls>
        <c:smooth val="0"/>
        <c:axId val="362009680"/>
        <c:axId val="362011280"/>
      </c:lineChart>
      <c:catAx>
        <c:axId val="36200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62011280"/>
        <c:crosses val="autoZero"/>
        <c:auto val="1"/>
        <c:lblAlgn val="ctr"/>
        <c:lblOffset val="100"/>
        <c:noMultiLvlLbl val="0"/>
      </c:catAx>
      <c:valAx>
        <c:axId val="362011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6200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a:t>Clean Energy Genreation (mWh)</a:t>
            </a:r>
            <a:endParaRPr lang="zh-CN"/>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Sheet2!$L$1</c:f>
              <c:strCache>
                <c:ptCount val="1"/>
                <c:pt idx="0">
                  <c:v>Solar Thermal and Photovoltaic</c:v>
                </c:pt>
              </c:strCache>
            </c:strRef>
          </c:tx>
          <c:spPr>
            <a:ln w="28575" cap="rnd">
              <a:solidFill>
                <a:schemeClr val="accent1"/>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Sheet2!$L$2:$L$30</c:f>
              <c:numCache>
                <c:formatCode>General</c:formatCode>
                <c:ptCount val="28"/>
                <c:pt idx="0">
                  <c:v>943530</c:v>
                </c:pt>
                <c:pt idx="1">
                  <c:v>799280</c:v>
                </c:pt>
                <c:pt idx="2">
                  <c:v>924904</c:v>
                </c:pt>
                <c:pt idx="3">
                  <c:v>973244</c:v>
                </c:pt>
                <c:pt idx="4">
                  <c:v>993642</c:v>
                </c:pt>
                <c:pt idx="5">
                  <c:v>1042410</c:v>
                </c:pt>
                <c:pt idx="6">
                  <c:v>1022336</c:v>
                </c:pt>
                <c:pt idx="7">
                  <c:v>1004946</c:v>
                </c:pt>
                <c:pt idx="8">
                  <c:v>990164</c:v>
                </c:pt>
                <c:pt idx="9">
                  <c:v>986750</c:v>
                </c:pt>
                <c:pt idx="10">
                  <c:v>1085510</c:v>
                </c:pt>
                <c:pt idx="11">
                  <c:v>1109662</c:v>
                </c:pt>
                <c:pt idx="12">
                  <c:v>1068002</c:v>
                </c:pt>
                <c:pt idx="13">
                  <c:v>1150310</c:v>
                </c:pt>
                <c:pt idx="14">
                  <c:v>1100588</c:v>
                </c:pt>
                <c:pt idx="15">
                  <c:v>1015412</c:v>
                </c:pt>
                <c:pt idx="16">
                  <c:v>1223586</c:v>
                </c:pt>
                <c:pt idx="17">
                  <c:v>1728630</c:v>
                </c:pt>
                <c:pt idx="18">
                  <c:v>1782359</c:v>
                </c:pt>
                <c:pt idx="19">
                  <c:v>2424365</c:v>
                </c:pt>
                <c:pt idx="20">
                  <c:v>3635391.31</c:v>
                </c:pt>
                <c:pt idx="21">
                  <c:v>8653351</c:v>
                </c:pt>
                <c:pt idx="22">
                  <c:v>18071240.77</c:v>
                </c:pt>
                <c:pt idx="23">
                  <c:v>35382062.380000003</c:v>
                </c:pt>
                <c:pt idx="24">
                  <c:v>49785807</c:v>
                </c:pt>
                <c:pt idx="25">
                  <c:v>72108244</c:v>
                </c:pt>
                <c:pt idx="26">
                  <c:v>106573731</c:v>
                </c:pt>
                <c:pt idx="27">
                  <c:v>127650632</c:v>
                </c:pt>
              </c:numCache>
              <c:extLst/>
            </c:numRef>
          </c:val>
          <c:smooth val="0"/>
          <c:extLst>
            <c:ext xmlns:c16="http://schemas.microsoft.com/office/drawing/2014/chart" uri="{C3380CC4-5D6E-409C-BE32-E72D297353CC}">
              <c16:uniqueId val="{00000000-6980-4AA1-9767-12417C6F9575}"/>
            </c:ext>
          </c:extLst>
        </c:ser>
        <c:ser>
          <c:idx val="1"/>
          <c:order val="1"/>
          <c:tx>
            <c:strRef>
              <c:f>Sheet2!$M$1</c:f>
              <c:strCache>
                <c:ptCount val="1"/>
                <c:pt idx="0">
                  <c:v>Wind</c:v>
                </c:pt>
              </c:strCache>
            </c:strRef>
          </c:tx>
          <c:spPr>
            <a:ln w="28575" cap="rnd">
              <a:solidFill>
                <a:schemeClr val="accent2"/>
              </a:solidFill>
              <a:round/>
            </a:ln>
            <a:effectLst/>
          </c:spPr>
          <c:marker>
            <c:symbol val="none"/>
          </c:marker>
          <c:cat>
            <c:strRef>
              <c:f>Sheet2!$A:$A</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extLst/>
            </c:strRef>
          </c:cat>
          <c:val>
            <c:numRef>
              <c:f>Sheet2!$M$2:$M$30</c:f>
              <c:numCache>
                <c:formatCode>General</c:formatCode>
                <c:ptCount val="28"/>
                <c:pt idx="0">
                  <c:v>5901901</c:v>
                </c:pt>
                <c:pt idx="1">
                  <c:v>5775045</c:v>
                </c:pt>
                <c:pt idx="2">
                  <c:v>6011654</c:v>
                </c:pt>
                <c:pt idx="3">
                  <c:v>6894218</c:v>
                </c:pt>
                <c:pt idx="4">
                  <c:v>6328507</c:v>
                </c:pt>
                <c:pt idx="5">
                  <c:v>6468139</c:v>
                </c:pt>
                <c:pt idx="6">
                  <c:v>6576070</c:v>
                </c:pt>
                <c:pt idx="7">
                  <c:v>6051391</c:v>
                </c:pt>
                <c:pt idx="8">
                  <c:v>8975997</c:v>
                </c:pt>
                <c:pt idx="9">
                  <c:v>11186522</c:v>
                </c:pt>
                <c:pt idx="10">
                  <c:v>13474664</c:v>
                </c:pt>
                <c:pt idx="11">
                  <c:v>20708558</c:v>
                </c:pt>
                <c:pt idx="12">
                  <c:v>22374933</c:v>
                </c:pt>
                <c:pt idx="13">
                  <c:v>28287482</c:v>
                </c:pt>
                <c:pt idx="14">
                  <c:v>35621098</c:v>
                </c:pt>
                <c:pt idx="15">
                  <c:v>53178274</c:v>
                </c:pt>
                <c:pt idx="16">
                  <c:v>68899854</c:v>
                </c:pt>
                <c:pt idx="17">
                  <c:v>110726201</c:v>
                </c:pt>
                <c:pt idx="18">
                  <c:v>147772266</c:v>
                </c:pt>
                <c:pt idx="19">
                  <c:v>189304494</c:v>
                </c:pt>
                <c:pt idx="20">
                  <c:v>240353197.30000001</c:v>
                </c:pt>
                <c:pt idx="21">
                  <c:v>281643429</c:v>
                </c:pt>
                <c:pt idx="22">
                  <c:v>335679490.89999998</c:v>
                </c:pt>
                <c:pt idx="23">
                  <c:v>363310563.60000002</c:v>
                </c:pt>
                <c:pt idx="24">
                  <c:v>381437096</c:v>
                </c:pt>
                <c:pt idx="25">
                  <c:v>453985124</c:v>
                </c:pt>
                <c:pt idx="26">
                  <c:v>508605389</c:v>
                </c:pt>
                <c:pt idx="27">
                  <c:v>545334909</c:v>
                </c:pt>
              </c:numCache>
              <c:extLst/>
            </c:numRef>
          </c:val>
          <c:smooth val="0"/>
          <c:extLst>
            <c:ext xmlns:c16="http://schemas.microsoft.com/office/drawing/2014/chart" uri="{C3380CC4-5D6E-409C-BE32-E72D297353CC}">
              <c16:uniqueId val="{00000001-6980-4AA1-9767-12417C6F9575}"/>
            </c:ext>
          </c:extLst>
        </c:ser>
        <c:dLbls>
          <c:showLegendKey val="0"/>
          <c:showVal val="0"/>
          <c:showCatName val="0"/>
          <c:showSerName val="0"/>
          <c:showPercent val="0"/>
          <c:showBubbleSize val="0"/>
        </c:dLbls>
        <c:smooth val="0"/>
        <c:axId val="362008400"/>
        <c:axId val="362009040"/>
      </c:lineChart>
      <c:catAx>
        <c:axId val="362008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62009040"/>
        <c:crosses val="autoZero"/>
        <c:auto val="1"/>
        <c:lblAlgn val="ctr"/>
        <c:lblOffset val="100"/>
        <c:noMultiLvlLbl val="0"/>
      </c:catAx>
      <c:valAx>
        <c:axId val="362009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62008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US!$A$3</c:f>
              <c:strCache>
                <c:ptCount val="1"/>
                <c:pt idx="0">
                  <c:v>United States : utility-scale photovoltaic</c:v>
                </c:pt>
              </c:strCache>
            </c:strRef>
          </c:tx>
          <c:spPr>
            <a:ln w="28575" cap="rnd">
              <a:solidFill>
                <a:schemeClr val="accent2"/>
              </a:solidFill>
              <a:round/>
            </a:ln>
            <a:effectLst/>
          </c:spPr>
          <c:marker>
            <c:symbol val="none"/>
          </c:marker>
          <c:cat>
            <c:numRef>
              <c:f>US!$B$1:$BY$1</c:f>
              <c:numCache>
                <c:formatCode>mmm\-yy</c:formatCode>
                <c:ptCount val="76"/>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numCache>
            </c:numRef>
          </c:cat>
          <c:val>
            <c:numRef>
              <c:f>US!$B$3:$BY$3</c:f>
              <c:numCache>
                <c:formatCode>General</c:formatCode>
                <c:ptCount val="76"/>
                <c:pt idx="0">
                  <c:v>697</c:v>
                </c:pt>
                <c:pt idx="1">
                  <c:v>752</c:v>
                </c:pt>
                <c:pt idx="2">
                  <c:v>1135</c:v>
                </c:pt>
                <c:pt idx="3">
                  <c:v>1261</c:v>
                </c:pt>
                <c:pt idx="4">
                  <c:v>1457</c:v>
                </c:pt>
                <c:pt idx="5">
                  <c:v>1578</c:v>
                </c:pt>
                <c:pt idx="6">
                  <c:v>1525</c:v>
                </c:pt>
                <c:pt idx="7">
                  <c:v>1618</c:v>
                </c:pt>
                <c:pt idx="8">
                  <c:v>1574</c:v>
                </c:pt>
                <c:pt idx="9">
                  <c:v>1484</c:v>
                </c:pt>
                <c:pt idx="10">
                  <c:v>1232</c:v>
                </c:pt>
                <c:pt idx="11">
                  <c:v>936</c:v>
                </c:pt>
                <c:pt idx="12">
                  <c:v>1092</c:v>
                </c:pt>
                <c:pt idx="13">
                  <c:v>1322</c:v>
                </c:pt>
                <c:pt idx="14">
                  <c:v>1786</c:v>
                </c:pt>
                <c:pt idx="15">
                  <c:v>2008</c:v>
                </c:pt>
                <c:pt idx="16">
                  <c:v>2160</c:v>
                </c:pt>
                <c:pt idx="17">
                  <c:v>2178</c:v>
                </c:pt>
                <c:pt idx="18">
                  <c:v>2247</c:v>
                </c:pt>
                <c:pt idx="19">
                  <c:v>2295</c:v>
                </c:pt>
                <c:pt idx="20">
                  <c:v>1908</c:v>
                </c:pt>
                <c:pt idx="21">
                  <c:v>1700</c:v>
                </c:pt>
                <c:pt idx="22">
                  <c:v>1525</c:v>
                </c:pt>
                <c:pt idx="23">
                  <c:v>1444</c:v>
                </c:pt>
                <c:pt idx="24">
                  <c:v>1400</c:v>
                </c:pt>
                <c:pt idx="25">
                  <c:v>2000</c:v>
                </c:pt>
                <c:pt idx="26">
                  <c:v>2360</c:v>
                </c:pt>
                <c:pt idx="27">
                  <c:v>2606</c:v>
                </c:pt>
                <c:pt idx="28">
                  <c:v>3037</c:v>
                </c:pt>
                <c:pt idx="29">
                  <c:v>3062</c:v>
                </c:pt>
                <c:pt idx="30">
                  <c:v>3473</c:v>
                </c:pt>
                <c:pt idx="31">
                  <c:v>3602</c:v>
                </c:pt>
                <c:pt idx="32">
                  <c:v>3272</c:v>
                </c:pt>
                <c:pt idx="33">
                  <c:v>2942</c:v>
                </c:pt>
                <c:pt idx="34">
                  <c:v>2583</c:v>
                </c:pt>
                <c:pt idx="35">
                  <c:v>2333</c:v>
                </c:pt>
                <c:pt idx="36">
                  <c:v>2234</c:v>
                </c:pt>
                <c:pt idx="37">
                  <c:v>2616</c:v>
                </c:pt>
                <c:pt idx="38">
                  <c:v>4217</c:v>
                </c:pt>
                <c:pt idx="39">
                  <c:v>4596</c:v>
                </c:pt>
                <c:pt idx="40">
                  <c:v>5383</c:v>
                </c:pt>
                <c:pt idx="41">
                  <c:v>5651</c:v>
                </c:pt>
                <c:pt idx="42">
                  <c:v>5258</c:v>
                </c:pt>
                <c:pt idx="43">
                  <c:v>5028</c:v>
                </c:pt>
                <c:pt idx="44">
                  <c:v>4710</c:v>
                </c:pt>
                <c:pt idx="45">
                  <c:v>4335</c:v>
                </c:pt>
                <c:pt idx="46">
                  <c:v>3078</c:v>
                </c:pt>
                <c:pt idx="47">
                  <c:v>2912</c:v>
                </c:pt>
                <c:pt idx="48">
                  <c:v>3191</c:v>
                </c:pt>
                <c:pt idx="49">
                  <c:v>3705</c:v>
                </c:pt>
                <c:pt idx="50">
                  <c:v>4799</c:v>
                </c:pt>
                <c:pt idx="51">
                  <c:v>5743</c:v>
                </c:pt>
                <c:pt idx="52">
                  <c:v>6419</c:v>
                </c:pt>
                <c:pt idx="53">
                  <c:v>6898</c:v>
                </c:pt>
                <c:pt idx="54">
                  <c:v>6374</c:v>
                </c:pt>
                <c:pt idx="55">
                  <c:v>6286</c:v>
                </c:pt>
                <c:pt idx="56">
                  <c:v>5531</c:v>
                </c:pt>
                <c:pt idx="57">
                  <c:v>4695</c:v>
                </c:pt>
                <c:pt idx="58">
                  <c:v>3575</c:v>
                </c:pt>
                <c:pt idx="59">
                  <c:v>3018</c:v>
                </c:pt>
                <c:pt idx="60">
                  <c:v>3545</c:v>
                </c:pt>
                <c:pt idx="61">
                  <c:v>3695</c:v>
                </c:pt>
                <c:pt idx="62">
                  <c:v>5650</c:v>
                </c:pt>
                <c:pt idx="63">
                  <c:v>6511</c:v>
                </c:pt>
                <c:pt idx="64">
                  <c:v>6855</c:v>
                </c:pt>
                <c:pt idx="65">
                  <c:v>7566</c:v>
                </c:pt>
                <c:pt idx="66">
                  <c:v>7769</c:v>
                </c:pt>
                <c:pt idx="67">
                  <c:v>7475</c:v>
                </c:pt>
                <c:pt idx="68">
                  <c:v>6458</c:v>
                </c:pt>
                <c:pt idx="69">
                  <c:v>5833</c:v>
                </c:pt>
                <c:pt idx="70">
                  <c:v>4235</c:v>
                </c:pt>
                <c:pt idx="71">
                  <c:v>3424</c:v>
                </c:pt>
                <c:pt idx="72">
                  <c:v>4439</c:v>
                </c:pt>
                <c:pt idx="73">
                  <c:v>5458</c:v>
                </c:pt>
                <c:pt idx="74">
                  <c:v>6104</c:v>
                </c:pt>
                <c:pt idx="75">
                  <c:v>7676</c:v>
                </c:pt>
              </c:numCache>
            </c:numRef>
          </c:val>
          <c:smooth val="0"/>
          <c:extLst>
            <c:ext xmlns:c16="http://schemas.microsoft.com/office/drawing/2014/chart" uri="{C3380CC4-5D6E-409C-BE32-E72D297353CC}">
              <c16:uniqueId val="{00000000-6FF1-4A23-BB89-584885799E2F}"/>
            </c:ext>
          </c:extLst>
        </c:ser>
        <c:ser>
          <c:idx val="2"/>
          <c:order val="1"/>
          <c:tx>
            <c:strRef>
              <c:f>US!$A$4</c:f>
              <c:strCache>
                <c:ptCount val="1"/>
                <c:pt idx="0">
                  <c:v>United States : distributed small-scale solar photovoltaic</c:v>
                </c:pt>
              </c:strCache>
            </c:strRef>
          </c:tx>
          <c:spPr>
            <a:ln w="28575" cap="rnd">
              <a:solidFill>
                <a:schemeClr val="accent3"/>
              </a:solidFill>
              <a:round/>
            </a:ln>
            <a:effectLst/>
          </c:spPr>
          <c:marker>
            <c:symbol val="none"/>
          </c:marker>
          <c:cat>
            <c:numRef>
              <c:f>US!$B$1:$BY$1</c:f>
              <c:numCache>
                <c:formatCode>mmm\-yy</c:formatCode>
                <c:ptCount val="76"/>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numCache>
            </c:numRef>
          </c:cat>
          <c:val>
            <c:numRef>
              <c:f>US!$B$4:$BY$4</c:f>
              <c:numCache>
                <c:formatCode>General</c:formatCode>
                <c:ptCount val="76"/>
                <c:pt idx="0">
                  <c:v>624</c:v>
                </c:pt>
                <c:pt idx="1">
                  <c:v>664</c:v>
                </c:pt>
                <c:pt idx="2">
                  <c:v>907</c:v>
                </c:pt>
                <c:pt idx="3">
                  <c:v>988</c:v>
                </c:pt>
                <c:pt idx="4">
                  <c:v>1092</c:v>
                </c:pt>
                <c:pt idx="5">
                  <c:v>1101</c:v>
                </c:pt>
                <c:pt idx="6">
                  <c:v>1149</c:v>
                </c:pt>
                <c:pt idx="7">
                  <c:v>1139</c:v>
                </c:pt>
                <c:pt idx="8">
                  <c:v>1046</c:v>
                </c:pt>
                <c:pt idx="9">
                  <c:v>965</c:v>
                </c:pt>
                <c:pt idx="10">
                  <c:v>792</c:v>
                </c:pt>
                <c:pt idx="11">
                  <c:v>766</c:v>
                </c:pt>
                <c:pt idx="12">
                  <c:v>746</c:v>
                </c:pt>
                <c:pt idx="13">
                  <c:v>816</c:v>
                </c:pt>
                <c:pt idx="14">
                  <c:v>1134</c:v>
                </c:pt>
                <c:pt idx="15">
                  <c:v>1264</c:v>
                </c:pt>
                <c:pt idx="16">
                  <c:v>1394</c:v>
                </c:pt>
                <c:pt idx="17">
                  <c:v>1408</c:v>
                </c:pt>
                <c:pt idx="18">
                  <c:v>1487</c:v>
                </c:pt>
                <c:pt idx="19">
                  <c:v>1468</c:v>
                </c:pt>
                <c:pt idx="20">
                  <c:v>1330</c:v>
                </c:pt>
                <c:pt idx="21">
                  <c:v>1198</c:v>
                </c:pt>
                <c:pt idx="22">
                  <c:v>982</c:v>
                </c:pt>
                <c:pt idx="23">
                  <c:v>914</c:v>
                </c:pt>
                <c:pt idx="24">
                  <c:v>980</c:v>
                </c:pt>
                <c:pt idx="25">
                  <c:v>1145</c:v>
                </c:pt>
                <c:pt idx="26">
                  <c:v>1525</c:v>
                </c:pt>
                <c:pt idx="27">
                  <c:v>1703</c:v>
                </c:pt>
                <c:pt idx="28">
                  <c:v>1879</c:v>
                </c:pt>
                <c:pt idx="29">
                  <c:v>1928</c:v>
                </c:pt>
                <c:pt idx="30">
                  <c:v>2000</c:v>
                </c:pt>
                <c:pt idx="31">
                  <c:v>1942</c:v>
                </c:pt>
                <c:pt idx="32">
                  <c:v>1735</c:v>
                </c:pt>
                <c:pt idx="33">
                  <c:v>1552</c:v>
                </c:pt>
                <c:pt idx="34">
                  <c:v>1257</c:v>
                </c:pt>
                <c:pt idx="35">
                  <c:v>1167</c:v>
                </c:pt>
                <c:pt idx="36">
                  <c:v>1246</c:v>
                </c:pt>
                <c:pt idx="37">
                  <c:v>1384</c:v>
                </c:pt>
                <c:pt idx="38">
                  <c:v>1972</c:v>
                </c:pt>
                <c:pt idx="39">
                  <c:v>2195</c:v>
                </c:pt>
                <c:pt idx="40">
                  <c:v>2423</c:v>
                </c:pt>
                <c:pt idx="41">
                  <c:v>2487</c:v>
                </c:pt>
                <c:pt idx="42">
                  <c:v>2555</c:v>
                </c:pt>
                <c:pt idx="43">
                  <c:v>2480</c:v>
                </c:pt>
                <c:pt idx="44">
                  <c:v>2225</c:v>
                </c:pt>
                <c:pt idx="45">
                  <c:v>1990</c:v>
                </c:pt>
                <c:pt idx="46">
                  <c:v>1561</c:v>
                </c:pt>
                <c:pt idx="47">
                  <c:v>1472</c:v>
                </c:pt>
                <c:pt idx="48">
                  <c:v>1619</c:v>
                </c:pt>
                <c:pt idx="49">
                  <c:v>1766</c:v>
                </c:pt>
                <c:pt idx="50">
                  <c:v>2434</c:v>
                </c:pt>
                <c:pt idx="51">
                  <c:v>2740</c:v>
                </c:pt>
                <c:pt idx="52">
                  <c:v>3011</c:v>
                </c:pt>
                <c:pt idx="53">
                  <c:v>3059</c:v>
                </c:pt>
                <c:pt idx="54">
                  <c:v>3146</c:v>
                </c:pt>
                <c:pt idx="55">
                  <c:v>3017</c:v>
                </c:pt>
                <c:pt idx="56">
                  <c:v>2674</c:v>
                </c:pt>
                <c:pt idx="57">
                  <c:v>2392</c:v>
                </c:pt>
                <c:pt idx="58">
                  <c:v>1905</c:v>
                </c:pt>
                <c:pt idx="59">
                  <c:v>1775</c:v>
                </c:pt>
                <c:pt idx="60">
                  <c:v>1906</c:v>
                </c:pt>
                <c:pt idx="61">
                  <c:v>2062</c:v>
                </c:pt>
                <c:pt idx="62">
                  <c:v>2918</c:v>
                </c:pt>
                <c:pt idx="63">
                  <c:v>3253</c:v>
                </c:pt>
                <c:pt idx="64">
                  <c:v>3558</c:v>
                </c:pt>
                <c:pt idx="65">
                  <c:v>3615</c:v>
                </c:pt>
                <c:pt idx="66">
                  <c:v>3772</c:v>
                </c:pt>
                <c:pt idx="67">
                  <c:v>3623</c:v>
                </c:pt>
                <c:pt idx="68">
                  <c:v>3216</c:v>
                </c:pt>
                <c:pt idx="69">
                  <c:v>2840</c:v>
                </c:pt>
                <c:pt idx="70">
                  <c:v>2232</c:v>
                </c:pt>
                <c:pt idx="71">
                  <c:v>2046</c:v>
                </c:pt>
                <c:pt idx="72">
                  <c:v>2293</c:v>
                </c:pt>
                <c:pt idx="73">
                  <c:v>2609</c:v>
                </c:pt>
                <c:pt idx="74">
                  <c:v>3409</c:v>
                </c:pt>
                <c:pt idx="75">
                  <c:v>3801</c:v>
                </c:pt>
              </c:numCache>
            </c:numRef>
          </c:val>
          <c:smooth val="0"/>
          <c:extLst>
            <c:ext xmlns:c16="http://schemas.microsoft.com/office/drawing/2014/chart" uri="{C3380CC4-5D6E-409C-BE32-E72D297353CC}">
              <c16:uniqueId val="{00000001-6FF1-4A23-BB89-584885799E2F}"/>
            </c:ext>
          </c:extLst>
        </c:ser>
        <c:dLbls>
          <c:showLegendKey val="0"/>
          <c:showVal val="0"/>
          <c:showCatName val="0"/>
          <c:showSerName val="0"/>
          <c:showPercent val="0"/>
          <c:showBubbleSize val="0"/>
        </c:dLbls>
        <c:smooth val="0"/>
        <c:axId val="243717600"/>
        <c:axId val="439473152"/>
      </c:lineChart>
      <c:dateAx>
        <c:axId val="24371760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9473152"/>
        <c:crosses val="autoZero"/>
        <c:auto val="1"/>
        <c:lblOffset val="100"/>
        <c:baseTimeUnit val="months"/>
      </c:dateAx>
      <c:valAx>
        <c:axId val="439473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3717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US!$A$10</c:f>
              <c:strCache>
                <c:ptCount val="1"/>
                <c:pt idx="0">
                  <c:v>Distributed-Generation-Share</c:v>
                </c:pt>
              </c:strCache>
            </c:strRef>
          </c:tx>
          <c:spPr>
            <a:ln w="28575" cap="rnd">
              <a:solidFill>
                <a:schemeClr val="accent1"/>
              </a:solidFill>
              <a:round/>
            </a:ln>
            <a:effectLst/>
          </c:spPr>
          <c:marker>
            <c:symbol val="none"/>
          </c:marker>
          <c:cat>
            <c:numRef>
              <c:f>US!$B$6:$G$6</c:f>
              <c:numCache>
                <c:formatCode>General</c:formatCode>
                <c:ptCount val="6"/>
                <c:pt idx="0">
                  <c:v>2014</c:v>
                </c:pt>
                <c:pt idx="1">
                  <c:v>2015</c:v>
                </c:pt>
                <c:pt idx="2">
                  <c:v>2016</c:v>
                </c:pt>
                <c:pt idx="3">
                  <c:v>2017</c:v>
                </c:pt>
                <c:pt idx="4">
                  <c:v>2018</c:v>
                </c:pt>
                <c:pt idx="5">
                  <c:v>2019</c:v>
                </c:pt>
              </c:numCache>
            </c:numRef>
          </c:cat>
          <c:val>
            <c:numRef>
              <c:f>US!$B$10:$G$10</c:f>
              <c:numCache>
                <c:formatCode>General</c:formatCode>
                <c:ptCount val="6"/>
                <c:pt idx="0">
                  <c:v>0.42417491126047879</c:v>
                </c:pt>
                <c:pt idx="1">
                  <c:v>0.39493380997598165</c:v>
                </c:pt>
                <c:pt idx="2">
                  <c:v>0.36542159547811898</c:v>
                </c:pt>
                <c:pt idx="3">
                  <c:v>0.32415414549778404</c:v>
                </c:pt>
                <c:pt idx="4">
                  <c:v>0.329033551664216</c:v>
                </c:pt>
                <c:pt idx="5">
                  <c:v>0.33674812842961072</c:v>
                </c:pt>
              </c:numCache>
            </c:numRef>
          </c:val>
          <c:smooth val="0"/>
          <c:extLst>
            <c:ext xmlns:c16="http://schemas.microsoft.com/office/drawing/2014/chart" uri="{C3380CC4-5D6E-409C-BE32-E72D297353CC}">
              <c16:uniqueId val="{00000000-1D02-4BD3-8FE3-15707BAB722C}"/>
            </c:ext>
          </c:extLst>
        </c:ser>
        <c:dLbls>
          <c:showLegendKey val="0"/>
          <c:showVal val="0"/>
          <c:showCatName val="0"/>
          <c:showSerName val="0"/>
          <c:showPercent val="0"/>
          <c:showBubbleSize val="0"/>
        </c:dLbls>
        <c:smooth val="0"/>
        <c:axId val="440747632"/>
        <c:axId val="439472736"/>
      </c:lineChart>
      <c:catAx>
        <c:axId val="44074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9472736"/>
        <c:crosses val="autoZero"/>
        <c:auto val="1"/>
        <c:lblAlgn val="ctr"/>
        <c:lblOffset val="100"/>
        <c:noMultiLvlLbl val="0"/>
      </c:catAx>
      <c:valAx>
        <c:axId val="43947273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0747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Distributed-PV</a:t>
            </a:r>
            <a:r>
              <a:rPr lang="en-US" baseline="0"/>
              <a:t> generation by sector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US!$A$14</c:f>
              <c:strCache>
                <c:ptCount val="1"/>
                <c:pt idx="0">
                  <c:v>residential-small-scale</c:v>
                </c:pt>
              </c:strCache>
            </c:strRef>
          </c:tx>
          <c:spPr>
            <a:solidFill>
              <a:schemeClr val="accent1"/>
            </a:solidFill>
            <a:ln>
              <a:noFill/>
            </a:ln>
            <a:effectLst/>
          </c:spPr>
          <c:cat>
            <c:numRef>
              <c:f>US!$B$1:$HY$1</c:f>
              <c:numCache>
                <c:formatCode>mmm\-yy</c:formatCode>
                <c:ptCount val="232"/>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numCache>
            </c:numRef>
          </c:cat>
          <c:val>
            <c:numRef>
              <c:f>US!$B$14:$HY$14</c:f>
              <c:numCache>
                <c:formatCode>General</c:formatCode>
                <c:ptCount val="232"/>
                <c:pt idx="0">
                  <c:v>263</c:v>
                </c:pt>
                <c:pt idx="1">
                  <c:v>277</c:v>
                </c:pt>
                <c:pt idx="2">
                  <c:v>382</c:v>
                </c:pt>
                <c:pt idx="3">
                  <c:v>421</c:v>
                </c:pt>
                <c:pt idx="4">
                  <c:v>468</c:v>
                </c:pt>
                <c:pt idx="5">
                  <c:v>478</c:v>
                </c:pt>
                <c:pt idx="6">
                  <c:v>502</c:v>
                </c:pt>
                <c:pt idx="7">
                  <c:v>503</c:v>
                </c:pt>
                <c:pt idx="8">
                  <c:v>472</c:v>
                </c:pt>
                <c:pt idx="9">
                  <c:v>445</c:v>
                </c:pt>
                <c:pt idx="10">
                  <c:v>373</c:v>
                </c:pt>
                <c:pt idx="11">
                  <c:v>363</c:v>
                </c:pt>
                <c:pt idx="12">
                  <c:v>340</c:v>
                </c:pt>
                <c:pt idx="13">
                  <c:v>375</c:v>
                </c:pt>
                <c:pt idx="14">
                  <c:v>536</c:v>
                </c:pt>
                <c:pt idx="15">
                  <c:v>609</c:v>
                </c:pt>
                <c:pt idx="16">
                  <c:v>676</c:v>
                </c:pt>
                <c:pt idx="17">
                  <c:v>693</c:v>
                </c:pt>
                <c:pt idx="18">
                  <c:v>741</c:v>
                </c:pt>
                <c:pt idx="19">
                  <c:v>746</c:v>
                </c:pt>
                <c:pt idx="20">
                  <c:v>679</c:v>
                </c:pt>
                <c:pt idx="21">
                  <c:v>618</c:v>
                </c:pt>
                <c:pt idx="22">
                  <c:v>515</c:v>
                </c:pt>
                <c:pt idx="23">
                  <c:v>471</c:v>
                </c:pt>
                <c:pt idx="24">
                  <c:v>520</c:v>
                </c:pt>
                <c:pt idx="25">
                  <c:v>622</c:v>
                </c:pt>
                <c:pt idx="26">
                  <c:v>835</c:v>
                </c:pt>
                <c:pt idx="27">
                  <c:v>951</c:v>
                </c:pt>
                <c:pt idx="28">
                  <c:v>1058</c:v>
                </c:pt>
                <c:pt idx="29">
                  <c:v>1099</c:v>
                </c:pt>
                <c:pt idx="30">
                  <c:v>1146</c:v>
                </c:pt>
                <c:pt idx="31">
                  <c:v>1113</c:v>
                </c:pt>
                <c:pt idx="32">
                  <c:v>989</c:v>
                </c:pt>
                <c:pt idx="33">
                  <c:v>884</c:v>
                </c:pt>
                <c:pt idx="34">
                  <c:v>726</c:v>
                </c:pt>
                <c:pt idx="35">
                  <c:v>653</c:v>
                </c:pt>
                <c:pt idx="36">
                  <c:v>703</c:v>
                </c:pt>
                <c:pt idx="37">
                  <c:v>789</c:v>
                </c:pt>
                <c:pt idx="38">
                  <c:v>1147</c:v>
                </c:pt>
                <c:pt idx="39">
                  <c:v>1283</c:v>
                </c:pt>
                <c:pt idx="40">
                  <c:v>1415</c:v>
                </c:pt>
                <c:pt idx="41">
                  <c:v>1469</c:v>
                </c:pt>
                <c:pt idx="42">
                  <c:v>1495</c:v>
                </c:pt>
                <c:pt idx="43">
                  <c:v>1446</c:v>
                </c:pt>
                <c:pt idx="44">
                  <c:v>1293</c:v>
                </c:pt>
                <c:pt idx="45">
                  <c:v>1157</c:v>
                </c:pt>
                <c:pt idx="46">
                  <c:v>904</c:v>
                </c:pt>
                <c:pt idx="47">
                  <c:v>841</c:v>
                </c:pt>
                <c:pt idx="48">
                  <c:v>921</c:v>
                </c:pt>
                <c:pt idx="49">
                  <c:v>1007</c:v>
                </c:pt>
                <c:pt idx="50">
                  <c:v>1393</c:v>
                </c:pt>
                <c:pt idx="51">
                  <c:v>1592</c:v>
                </c:pt>
                <c:pt idx="52">
                  <c:v>1753</c:v>
                </c:pt>
                <c:pt idx="53">
                  <c:v>1788</c:v>
                </c:pt>
                <c:pt idx="54">
                  <c:v>1834</c:v>
                </c:pt>
                <c:pt idx="55">
                  <c:v>1756</c:v>
                </c:pt>
                <c:pt idx="56">
                  <c:v>1539</c:v>
                </c:pt>
                <c:pt idx="57">
                  <c:v>1385</c:v>
                </c:pt>
                <c:pt idx="58">
                  <c:v>1108</c:v>
                </c:pt>
                <c:pt idx="59">
                  <c:v>1029</c:v>
                </c:pt>
                <c:pt idx="60">
                  <c:v>1106</c:v>
                </c:pt>
                <c:pt idx="61">
                  <c:v>1204</c:v>
                </c:pt>
                <c:pt idx="62">
                  <c:v>1726</c:v>
                </c:pt>
                <c:pt idx="63">
                  <c:v>1934</c:v>
                </c:pt>
                <c:pt idx="64">
                  <c:v>2129</c:v>
                </c:pt>
                <c:pt idx="65">
                  <c:v>2174</c:v>
                </c:pt>
                <c:pt idx="66">
                  <c:v>2267</c:v>
                </c:pt>
                <c:pt idx="67">
                  <c:v>2183</c:v>
                </c:pt>
                <c:pt idx="68">
                  <c:v>1929</c:v>
                </c:pt>
                <c:pt idx="69">
                  <c:v>1696</c:v>
                </c:pt>
                <c:pt idx="70">
                  <c:v>1346</c:v>
                </c:pt>
                <c:pt idx="71">
                  <c:v>1209</c:v>
                </c:pt>
                <c:pt idx="72">
                  <c:v>1369</c:v>
                </c:pt>
                <c:pt idx="73">
                  <c:v>1566</c:v>
                </c:pt>
                <c:pt idx="74">
                  <c:v>2034</c:v>
                </c:pt>
                <c:pt idx="75">
                  <c:v>2293</c:v>
                </c:pt>
              </c:numCache>
            </c:numRef>
          </c:val>
          <c:extLst>
            <c:ext xmlns:c16="http://schemas.microsoft.com/office/drawing/2014/chart" uri="{C3380CC4-5D6E-409C-BE32-E72D297353CC}">
              <c16:uniqueId val="{00000000-7DBE-47A5-994B-539CBEE37703}"/>
            </c:ext>
          </c:extLst>
        </c:ser>
        <c:ser>
          <c:idx val="1"/>
          <c:order val="1"/>
          <c:tx>
            <c:strRef>
              <c:f>US!$A$15</c:f>
              <c:strCache>
                <c:ptCount val="1"/>
                <c:pt idx="0">
                  <c:v>industrial-small-scale</c:v>
                </c:pt>
              </c:strCache>
            </c:strRef>
          </c:tx>
          <c:spPr>
            <a:solidFill>
              <a:schemeClr val="accent2"/>
            </a:solidFill>
            <a:ln>
              <a:noFill/>
            </a:ln>
            <a:effectLst/>
          </c:spPr>
          <c:cat>
            <c:numRef>
              <c:f>US!$B$1:$HY$1</c:f>
              <c:numCache>
                <c:formatCode>mmm\-yy</c:formatCode>
                <c:ptCount val="232"/>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numCache>
            </c:numRef>
          </c:cat>
          <c:val>
            <c:numRef>
              <c:f>US!$B$15:$HY$15</c:f>
              <c:numCache>
                <c:formatCode>General</c:formatCode>
                <c:ptCount val="232"/>
                <c:pt idx="0">
                  <c:v>62</c:v>
                </c:pt>
                <c:pt idx="1">
                  <c:v>65</c:v>
                </c:pt>
                <c:pt idx="2">
                  <c:v>93</c:v>
                </c:pt>
                <c:pt idx="3">
                  <c:v>101</c:v>
                </c:pt>
                <c:pt idx="4">
                  <c:v>111</c:v>
                </c:pt>
                <c:pt idx="5">
                  <c:v>113</c:v>
                </c:pt>
                <c:pt idx="6">
                  <c:v>117</c:v>
                </c:pt>
                <c:pt idx="7">
                  <c:v>116</c:v>
                </c:pt>
                <c:pt idx="8">
                  <c:v>106</c:v>
                </c:pt>
                <c:pt idx="9">
                  <c:v>100</c:v>
                </c:pt>
                <c:pt idx="10">
                  <c:v>81</c:v>
                </c:pt>
                <c:pt idx="11">
                  <c:v>74</c:v>
                </c:pt>
                <c:pt idx="12">
                  <c:v>80</c:v>
                </c:pt>
                <c:pt idx="13">
                  <c:v>85</c:v>
                </c:pt>
                <c:pt idx="14">
                  <c:v>119</c:v>
                </c:pt>
                <c:pt idx="15">
                  <c:v>129</c:v>
                </c:pt>
                <c:pt idx="16">
                  <c:v>144</c:v>
                </c:pt>
                <c:pt idx="17">
                  <c:v>144</c:v>
                </c:pt>
                <c:pt idx="18">
                  <c:v>150</c:v>
                </c:pt>
                <c:pt idx="19">
                  <c:v>147</c:v>
                </c:pt>
                <c:pt idx="20">
                  <c:v>135</c:v>
                </c:pt>
                <c:pt idx="21">
                  <c:v>125</c:v>
                </c:pt>
                <c:pt idx="22">
                  <c:v>100</c:v>
                </c:pt>
                <c:pt idx="23">
                  <c:v>93</c:v>
                </c:pt>
                <c:pt idx="24">
                  <c:v>113</c:v>
                </c:pt>
                <c:pt idx="25">
                  <c:v>124</c:v>
                </c:pt>
                <c:pt idx="26">
                  <c:v>171</c:v>
                </c:pt>
                <c:pt idx="27">
                  <c:v>186</c:v>
                </c:pt>
                <c:pt idx="28">
                  <c:v>206</c:v>
                </c:pt>
                <c:pt idx="29">
                  <c:v>206</c:v>
                </c:pt>
                <c:pt idx="30">
                  <c:v>214</c:v>
                </c:pt>
                <c:pt idx="31">
                  <c:v>209</c:v>
                </c:pt>
                <c:pt idx="32">
                  <c:v>190</c:v>
                </c:pt>
                <c:pt idx="33">
                  <c:v>174</c:v>
                </c:pt>
                <c:pt idx="34">
                  <c:v>139</c:v>
                </c:pt>
                <c:pt idx="35">
                  <c:v>128</c:v>
                </c:pt>
                <c:pt idx="36">
                  <c:v>123</c:v>
                </c:pt>
                <c:pt idx="37">
                  <c:v>137</c:v>
                </c:pt>
                <c:pt idx="38">
                  <c:v>197</c:v>
                </c:pt>
                <c:pt idx="39">
                  <c:v>213</c:v>
                </c:pt>
                <c:pt idx="40">
                  <c:v>239</c:v>
                </c:pt>
                <c:pt idx="41">
                  <c:v>241</c:v>
                </c:pt>
                <c:pt idx="42">
                  <c:v>252</c:v>
                </c:pt>
                <c:pt idx="43">
                  <c:v>246</c:v>
                </c:pt>
                <c:pt idx="44">
                  <c:v>223</c:v>
                </c:pt>
                <c:pt idx="45">
                  <c:v>201</c:v>
                </c:pt>
                <c:pt idx="46">
                  <c:v>156</c:v>
                </c:pt>
                <c:pt idx="47">
                  <c:v>138</c:v>
                </c:pt>
                <c:pt idx="48">
                  <c:v>146</c:v>
                </c:pt>
                <c:pt idx="49">
                  <c:v>155</c:v>
                </c:pt>
                <c:pt idx="50">
                  <c:v>221</c:v>
                </c:pt>
                <c:pt idx="51">
                  <c:v>241</c:v>
                </c:pt>
                <c:pt idx="52">
                  <c:v>267</c:v>
                </c:pt>
                <c:pt idx="53">
                  <c:v>268</c:v>
                </c:pt>
                <c:pt idx="54">
                  <c:v>277</c:v>
                </c:pt>
                <c:pt idx="55">
                  <c:v>268</c:v>
                </c:pt>
                <c:pt idx="56">
                  <c:v>242</c:v>
                </c:pt>
                <c:pt idx="57">
                  <c:v>220</c:v>
                </c:pt>
                <c:pt idx="58">
                  <c:v>174</c:v>
                </c:pt>
                <c:pt idx="59">
                  <c:v>157</c:v>
                </c:pt>
                <c:pt idx="60">
                  <c:v>168</c:v>
                </c:pt>
                <c:pt idx="61">
                  <c:v>178</c:v>
                </c:pt>
                <c:pt idx="62">
                  <c:v>254</c:v>
                </c:pt>
                <c:pt idx="63">
                  <c:v>278</c:v>
                </c:pt>
                <c:pt idx="64">
                  <c:v>309</c:v>
                </c:pt>
                <c:pt idx="65">
                  <c:v>311</c:v>
                </c:pt>
                <c:pt idx="66">
                  <c:v>321</c:v>
                </c:pt>
                <c:pt idx="67">
                  <c:v>311</c:v>
                </c:pt>
                <c:pt idx="68">
                  <c:v>281</c:v>
                </c:pt>
                <c:pt idx="69">
                  <c:v>255</c:v>
                </c:pt>
                <c:pt idx="70">
                  <c:v>198</c:v>
                </c:pt>
                <c:pt idx="71">
                  <c:v>179</c:v>
                </c:pt>
                <c:pt idx="72">
                  <c:v>192</c:v>
                </c:pt>
                <c:pt idx="73">
                  <c:v>213</c:v>
                </c:pt>
                <c:pt idx="74">
                  <c:v>293</c:v>
                </c:pt>
                <c:pt idx="75">
                  <c:v>316</c:v>
                </c:pt>
              </c:numCache>
            </c:numRef>
          </c:val>
          <c:extLst>
            <c:ext xmlns:c16="http://schemas.microsoft.com/office/drawing/2014/chart" uri="{C3380CC4-5D6E-409C-BE32-E72D297353CC}">
              <c16:uniqueId val="{00000001-7DBE-47A5-994B-539CBEE37703}"/>
            </c:ext>
          </c:extLst>
        </c:ser>
        <c:ser>
          <c:idx val="2"/>
          <c:order val="2"/>
          <c:tx>
            <c:strRef>
              <c:f>US!$A$16</c:f>
              <c:strCache>
                <c:ptCount val="1"/>
                <c:pt idx="0">
                  <c:v>commercial-small-scale</c:v>
                </c:pt>
              </c:strCache>
            </c:strRef>
          </c:tx>
          <c:spPr>
            <a:solidFill>
              <a:schemeClr val="accent3"/>
            </a:solidFill>
            <a:ln>
              <a:noFill/>
            </a:ln>
            <a:effectLst/>
          </c:spPr>
          <c:cat>
            <c:numRef>
              <c:f>US!$B$1:$HY$1</c:f>
              <c:numCache>
                <c:formatCode>mmm\-yy</c:formatCode>
                <c:ptCount val="232"/>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numCache>
            </c:numRef>
          </c:cat>
          <c:val>
            <c:numRef>
              <c:f>US!$B$16:$HY$16</c:f>
              <c:numCache>
                <c:formatCode>General</c:formatCode>
                <c:ptCount val="232"/>
                <c:pt idx="0">
                  <c:v>300</c:v>
                </c:pt>
                <c:pt idx="1">
                  <c:v>322</c:v>
                </c:pt>
                <c:pt idx="2">
                  <c:v>432</c:v>
                </c:pt>
                <c:pt idx="3">
                  <c:v>467</c:v>
                </c:pt>
                <c:pt idx="4">
                  <c:v>512</c:v>
                </c:pt>
                <c:pt idx="5">
                  <c:v>510</c:v>
                </c:pt>
                <c:pt idx="6">
                  <c:v>529</c:v>
                </c:pt>
                <c:pt idx="7">
                  <c:v>520</c:v>
                </c:pt>
                <c:pt idx="8">
                  <c:v>469</c:v>
                </c:pt>
                <c:pt idx="9">
                  <c:v>419</c:v>
                </c:pt>
                <c:pt idx="10">
                  <c:v>338</c:v>
                </c:pt>
                <c:pt idx="11">
                  <c:v>329</c:v>
                </c:pt>
                <c:pt idx="12">
                  <c:v>327</c:v>
                </c:pt>
                <c:pt idx="13">
                  <c:v>356</c:v>
                </c:pt>
                <c:pt idx="14">
                  <c:v>479</c:v>
                </c:pt>
                <c:pt idx="15">
                  <c:v>525</c:v>
                </c:pt>
                <c:pt idx="16">
                  <c:v>574</c:v>
                </c:pt>
                <c:pt idx="17">
                  <c:v>571</c:v>
                </c:pt>
                <c:pt idx="18">
                  <c:v>596</c:v>
                </c:pt>
                <c:pt idx="19">
                  <c:v>575</c:v>
                </c:pt>
                <c:pt idx="20">
                  <c:v>515</c:v>
                </c:pt>
                <c:pt idx="21">
                  <c:v>455</c:v>
                </c:pt>
                <c:pt idx="22">
                  <c:v>367</c:v>
                </c:pt>
                <c:pt idx="23">
                  <c:v>349</c:v>
                </c:pt>
                <c:pt idx="24">
                  <c:v>346</c:v>
                </c:pt>
                <c:pt idx="25">
                  <c:v>398</c:v>
                </c:pt>
                <c:pt idx="26">
                  <c:v>520</c:v>
                </c:pt>
                <c:pt idx="27">
                  <c:v>566</c:v>
                </c:pt>
                <c:pt idx="28">
                  <c:v>616</c:v>
                </c:pt>
                <c:pt idx="29">
                  <c:v>623</c:v>
                </c:pt>
                <c:pt idx="30">
                  <c:v>640</c:v>
                </c:pt>
                <c:pt idx="31">
                  <c:v>620</c:v>
                </c:pt>
                <c:pt idx="32">
                  <c:v>556</c:v>
                </c:pt>
                <c:pt idx="33">
                  <c:v>493</c:v>
                </c:pt>
                <c:pt idx="34">
                  <c:v>393</c:v>
                </c:pt>
                <c:pt idx="35">
                  <c:v>387</c:v>
                </c:pt>
                <c:pt idx="36">
                  <c:v>420</c:v>
                </c:pt>
                <c:pt idx="37">
                  <c:v>458</c:v>
                </c:pt>
                <c:pt idx="38">
                  <c:v>629</c:v>
                </c:pt>
                <c:pt idx="39">
                  <c:v>699</c:v>
                </c:pt>
                <c:pt idx="40">
                  <c:v>770</c:v>
                </c:pt>
                <c:pt idx="41">
                  <c:v>777</c:v>
                </c:pt>
                <c:pt idx="42">
                  <c:v>808</c:v>
                </c:pt>
                <c:pt idx="43">
                  <c:v>788</c:v>
                </c:pt>
                <c:pt idx="44">
                  <c:v>709</c:v>
                </c:pt>
                <c:pt idx="45">
                  <c:v>632</c:v>
                </c:pt>
                <c:pt idx="46">
                  <c:v>502</c:v>
                </c:pt>
                <c:pt idx="47">
                  <c:v>492</c:v>
                </c:pt>
                <c:pt idx="48">
                  <c:v>552</c:v>
                </c:pt>
                <c:pt idx="49">
                  <c:v>605</c:v>
                </c:pt>
                <c:pt idx="50">
                  <c:v>820</c:v>
                </c:pt>
                <c:pt idx="51">
                  <c:v>907</c:v>
                </c:pt>
                <c:pt idx="52">
                  <c:v>992</c:v>
                </c:pt>
                <c:pt idx="53">
                  <c:v>1003</c:v>
                </c:pt>
                <c:pt idx="54">
                  <c:v>1036</c:v>
                </c:pt>
                <c:pt idx="55">
                  <c:v>993</c:v>
                </c:pt>
                <c:pt idx="56">
                  <c:v>893</c:v>
                </c:pt>
                <c:pt idx="57">
                  <c:v>786</c:v>
                </c:pt>
                <c:pt idx="58">
                  <c:v>623</c:v>
                </c:pt>
                <c:pt idx="59">
                  <c:v>589</c:v>
                </c:pt>
                <c:pt idx="60">
                  <c:v>632</c:v>
                </c:pt>
                <c:pt idx="61">
                  <c:v>680</c:v>
                </c:pt>
                <c:pt idx="62">
                  <c:v>938</c:v>
                </c:pt>
                <c:pt idx="63">
                  <c:v>1042</c:v>
                </c:pt>
                <c:pt idx="64">
                  <c:v>1121</c:v>
                </c:pt>
                <c:pt idx="65">
                  <c:v>1130</c:v>
                </c:pt>
                <c:pt idx="66">
                  <c:v>1184</c:v>
                </c:pt>
                <c:pt idx="67">
                  <c:v>1128</c:v>
                </c:pt>
                <c:pt idx="68">
                  <c:v>1006</c:v>
                </c:pt>
                <c:pt idx="69">
                  <c:v>890</c:v>
                </c:pt>
                <c:pt idx="70">
                  <c:v>688</c:v>
                </c:pt>
                <c:pt idx="71">
                  <c:v>658</c:v>
                </c:pt>
                <c:pt idx="72">
                  <c:v>732</c:v>
                </c:pt>
                <c:pt idx="73">
                  <c:v>830</c:v>
                </c:pt>
                <c:pt idx="74">
                  <c:v>1083</c:v>
                </c:pt>
                <c:pt idx="75">
                  <c:v>1192</c:v>
                </c:pt>
              </c:numCache>
            </c:numRef>
          </c:val>
          <c:extLst>
            <c:ext xmlns:c16="http://schemas.microsoft.com/office/drawing/2014/chart" uri="{C3380CC4-5D6E-409C-BE32-E72D297353CC}">
              <c16:uniqueId val="{00000002-7DBE-47A5-994B-539CBEE37703}"/>
            </c:ext>
          </c:extLst>
        </c:ser>
        <c:dLbls>
          <c:showLegendKey val="0"/>
          <c:showVal val="0"/>
          <c:showCatName val="0"/>
          <c:showSerName val="0"/>
          <c:showPercent val="0"/>
          <c:showBubbleSize val="0"/>
        </c:dLbls>
        <c:axId val="569349984"/>
        <c:axId val="439492288"/>
      </c:areaChart>
      <c:dateAx>
        <c:axId val="56934998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9492288"/>
        <c:crosses val="autoZero"/>
        <c:auto val="1"/>
        <c:lblOffset val="100"/>
        <c:baseTimeUnit val="months"/>
      </c:dateAx>
      <c:valAx>
        <c:axId val="439492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934998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US!$A$27</c:f>
              <c:strCache>
                <c:ptCount val="1"/>
                <c:pt idx="0">
                  <c:v>Percentage-of-residential</c:v>
                </c:pt>
              </c:strCache>
            </c:strRef>
          </c:tx>
          <c:spPr>
            <a:ln w="28575" cap="rnd">
              <a:solidFill>
                <a:schemeClr val="accent1"/>
              </a:solidFill>
              <a:round/>
            </a:ln>
            <a:effectLst/>
          </c:spPr>
          <c:marker>
            <c:symbol val="none"/>
          </c:marker>
          <c:cat>
            <c:numRef>
              <c:f>US!$B$23:$G$23</c:f>
              <c:numCache>
                <c:formatCode>General</c:formatCode>
                <c:ptCount val="6"/>
                <c:pt idx="0">
                  <c:v>2014</c:v>
                </c:pt>
                <c:pt idx="1">
                  <c:v>2015</c:v>
                </c:pt>
                <c:pt idx="2">
                  <c:v>2016</c:v>
                </c:pt>
                <c:pt idx="3">
                  <c:v>2017</c:v>
                </c:pt>
                <c:pt idx="4">
                  <c:v>2018</c:v>
                </c:pt>
                <c:pt idx="5">
                  <c:v>2019</c:v>
                </c:pt>
              </c:numCache>
            </c:numRef>
          </c:cat>
          <c:val>
            <c:numRef>
              <c:f>US!$B$27:$G$27</c:f>
              <c:numCache>
                <c:formatCode>General</c:formatCode>
                <c:ptCount val="6"/>
                <c:pt idx="0">
                  <c:v>0.42147435897435898</c:v>
                </c:pt>
                <c:pt idx="1">
                  <c:v>0.49494378049642884</c:v>
                </c:pt>
                <c:pt idx="2">
                  <c:v>0.56322755541380964</c:v>
                </c:pt>
                <c:pt idx="3">
                  <c:v>0.58115881617340559</c:v>
                </c:pt>
                <c:pt idx="4">
                  <c:v>0.57908456902972438</c:v>
                </c:pt>
                <c:pt idx="5">
                  <c:v>0.59652977940127283</c:v>
                </c:pt>
              </c:numCache>
            </c:numRef>
          </c:val>
          <c:smooth val="0"/>
          <c:extLst>
            <c:ext xmlns:c16="http://schemas.microsoft.com/office/drawing/2014/chart" uri="{C3380CC4-5D6E-409C-BE32-E72D297353CC}">
              <c16:uniqueId val="{00000000-EE68-4B8C-8DF5-14CD92D8D948}"/>
            </c:ext>
          </c:extLst>
        </c:ser>
        <c:dLbls>
          <c:showLegendKey val="0"/>
          <c:showVal val="0"/>
          <c:showCatName val="0"/>
          <c:showSerName val="0"/>
          <c:showPercent val="0"/>
          <c:showBubbleSize val="0"/>
        </c:dLbls>
        <c:smooth val="0"/>
        <c:axId val="651127264"/>
        <c:axId val="557706224"/>
      </c:lineChart>
      <c:catAx>
        <c:axId val="65112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706224"/>
        <c:crosses val="autoZero"/>
        <c:auto val="1"/>
        <c:lblAlgn val="ctr"/>
        <c:lblOffset val="100"/>
        <c:noMultiLvlLbl val="0"/>
      </c:catAx>
      <c:valAx>
        <c:axId val="55770622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127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California distributed-PV</a:t>
            </a:r>
            <a:r>
              <a:rPr lang="en-US" baseline="0"/>
              <a:t> by sector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CA!$A$15</c:f>
              <c:strCache>
                <c:ptCount val="1"/>
                <c:pt idx="0">
                  <c:v>residential</c:v>
                </c:pt>
              </c:strCache>
            </c:strRef>
          </c:tx>
          <c:spPr>
            <a:solidFill>
              <a:schemeClr val="accent1"/>
            </a:solidFill>
            <a:ln>
              <a:noFill/>
            </a:ln>
            <a:effectLst/>
          </c:spPr>
          <c:invertIfNegative val="0"/>
          <c:cat>
            <c:numRef>
              <c:f>CA!$B$14:$G$14</c:f>
              <c:numCache>
                <c:formatCode>General</c:formatCode>
                <c:ptCount val="6"/>
                <c:pt idx="0">
                  <c:v>2014</c:v>
                </c:pt>
                <c:pt idx="1">
                  <c:v>2015</c:v>
                </c:pt>
                <c:pt idx="2">
                  <c:v>2016</c:v>
                </c:pt>
                <c:pt idx="3">
                  <c:v>2017</c:v>
                </c:pt>
                <c:pt idx="4">
                  <c:v>2018</c:v>
                </c:pt>
                <c:pt idx="5">
                  <c:v>2019</c:v>
                </c:pt>
              </c:numCache>
            </c:numRef>
          </c:cat>
          <c:val>
            <c:numRef>
              <c:f>CA!$B$15:$G$15</c:f>
              <c:numCache>
                <c:formatCode>General</c:formatCode>
                <c:ptCount val="6"/>
                <c:pt idx="0">
                  <c:v>2495</c:v>
                </c:pt>
                <c:pt idx="1">
                  <c:v>3528</c:v>
                </c:pt>
                <c:pt idx="2">
                  <c:v>5148</c:v>
                </c:pt>
                <c:pt idx="3">
                  <c:v>6528</c:v>
                </c:pt>
                <c:pt idx="4">
                  <c:v>7850</c:v>
                </c:pt>
                <c:pt idx="5">
                  <c:v>9361</c:v>
                </c:pt>
              </c:numCache>
            </c:numRef>
          </c:val>
          <c:extLst>
            <c:ext xmlns:c16="http://schemas.microsoft.com/office/drawing/2014/chart" uri="{C3380CC4-5D6E-409C-BE32-E72D297353CC}">
              <c16:uniqueId val="{00000000-4606-4D2E-B41A-9B753170362C}"/>
            </c:ext>
          </c:extLst>
        </c:ser>
        <c:ser>
          <c:idx val="1"/>
          <c:order val="1"/>
          <c:tx>
            <c:strRef>
              <c:f>CA!$A$16</c:f>
              <c:strCache>
                <c:ptCount val="1"/>
                <c:pt idx="0">
                  <c:v>commercial</c:v>
                </c:pt>
              </c:strCache>
            </c:strRef>
          </c:tx>
          <c:spPr>
            <a:solidFill>
              <a:schemeClr val="accent2"/>
            </a:solidFill>
            <a:ln>
              <a:noFill/>
            </a:ln>
            <a:effectLst/>
          </c:spPr>
          <c:invertIfNegative val="0"/>
          <c:cat>
            <c:numRef>
              <c:f>CA!$B$14:$G$14</c:f>
              <c:numCache>
                <c:formatCode>General</c:formatCode>
                <c:ptCount val="6"/>
                <c:pt idx="0">
                  <c:v>2014</c:v>
                </c:pt>
                <c:pt idx="1">
                  <c:v>2015</c:v>
                </c:pt>
                <c:pt idx="2">
                  <c:v>2016</c:v>
                </c:pt>
                <c:pt idx="3">
                  <c:v>2017</c:v>
                </c:pt>
                <c:pt idx="4">
                  <c:v>2018</c:v>
                </c:pt>
                <c:pt idx="5">
                  <c:v>2019</c:v>
                </c:pt>
              </c:numCache>
            </c:numRef>
          </c:cat>
          <c:val>
            <c:numRef>
              <c:f>CA!$B$16:$G$16</c:f>
              <c:numCache>
                <c:formatCode>General</c:formatCode>
                <c:ptCount val="6"/>
                <c:pt idx="0">
                  <c:v>1344</c:v>
                </c:pt>
                <c:pt idx="1">
                  <c:v>1444</c:v>
                </c:pt>
                <c:pt idx="2">
                  <c:v>1704</c:v>
                </c:pt>
                <c:pt idx="3">
                  <c:v>2334</c:v>
                </c:pt>
                <c:pt idx="4">
                  <c:v>3187</c:v>
                </c:pt>
                <c:pt idx="5">
                  <c:v>3645</c:v>
                </c:pt>
              </c:numCache>
            </c:numRef>
          </c:val>
          <c:extLst>
            <c:ext xmlns:c16="http://schemas.microsoft.com/office/drawing/2014/chart" uri="{C3380CC4-5D6E-409C-BE32-E72D297353CC}">
              <c16:uniqueId val="{00000001-4606-4D2E-B41A-9B753170362C}"/>
            </c:ext>
          </c:extLst>
        </c:ser>
        <c:ser>
          <c:idx val="2"/>
          <c:order val="2"/>
          <c:tx>
            <c:strRef>
              <c:f>CA!$A$17</c:f>
              <c:strCache>
                <c:ptCount val="1"/>
                <c:pt idx="0">
                  <c:v>industrial</c:v>
                </c:pt>
              </c:strCache>
            </c:strRef>
          </c:tx>
          <c:spPr>
            <a:solidFill>
              <a:schemeClr val="accent3"/>
            </a:solidFill>
            <a:ln>
              <a:noFill/>
            </a:ln>
            <a:effectLst/>
          </c:spPr>
          <c:invertIfNegative val="0"/>
          <c:cat>
            <c:numRef>
              <c:f>CA!$B$14:$G$14</c:f>
              <c:numCache>
                <c:formatCode>General</c:formatCode>
                <c:ptCount val="6"/>
                <c:pt idx="0">
                  <c:v>2014</c:v>
                </c:pt>
                <c:pt idx="1">
                  <c:v>2015</c:v>
                </c:pt>
                <c:pt idx="2">
                  <c:v>2016</c:v>
                </c:pt>
                <c:pt idx="3">
                  <c:v>2017</c:v>
                </c:pt>
                <c:pt idx="4">
                  <c:v>2018</c:v>
                </c:pt>
                <c:pt idx="5">
                  <c:v>2019</c:v>
                </c:pt>
              </c:numCache>
            </c:numRef>
          </c:cat>
          <c:val>
            <c:numRef>
              <c:f>CA!$B$17:$G$17</c:f>
              <c:numCache>
                <c:formatCode>General</c:formatCode>
                <c:ptCount val="6"/>
                <c:pt idx="0">
                  <c:v>837</c:v>
                </c:pt>
                <c:pt idx="1">
                  <c:v>1039</c:v>
                </c:pt>
                <c:pt idx="2">
                  <c:v>1378</c:v>
                </c:pt>
                <c:pt idx="3">
                  <c:v>1743</c:v>
                </c:pt>
                <c:pt idx="4">
                  <c:v>1879</c:v>
                </c:pt>
                <c:pt idx="5">
                  <c:v>2174</c:v>
                </c:pt>
              </c:numCache>
            </c:numRef>
          </c:val>
          <c:extLst>
            <c:ext xmlns:c16="http://schemas.microsoft.com/office/drawing/2014/chart" uri="{C3380CC4-5D6E-409C-BE32-E72D297353CC}">
              <c16:uniqueId val="{00000002-4606-4D2E-B41A-9B753170362C}"/>
            </c:ext>
          </c:extLst>
        </c:ser>
        <c:dLbls>
          <c:showLegendKey val="0"/>
          <c:showVal val="0"/>
          <c:showCatName val="0"/>
          <c:showSerName val="0"/>
          <c:showPercent val="0"/>
          <c:showBubbleSize val="0"/>
        </c:dLbls>
        <c:gapWidth val="150"/>
        <c:overlap val="100"/>
        <c:axId val="1125022800"/>
        <c:axId val="1458969632"/>
      </c:barChart>
      <c:catAx>
        <c:axId val="11250228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969632"/>
        <c:crosses val="autoZero"/>
        <c:auto val="1"/>
        <c:lblAlgn val="ctr"/>
        <c:lblOffset val="100"/>
        <c:noMultiLvlLbl val="0"/>
      </c:catAx>
      <c:valAx>
        <c:axId val="1458969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022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 Residential:</a:t>
            </a:r>
            <a:r>
              <a:rPr lang="en-US" baseline="0"/>
              <a:t> Sales vs Distributed Solar Generation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CA!$A$3</c:f>
              <c:strCache>
                <c:ptCount val="1"/>
                <c:pt idx="0">
                  <c:v>residential-sales</c:v>
                </c:pt>
              </c:strCache>
            </c:strRef>
          </c:tx>
          <c:spPr>
            <a:ln w="28575" cap="rnd">
              <a:solidFill>
                <a:schemeClr val="accent1"/>
              </a:solidFill>
              <a:round/>
            </a:ln>
            <a:effectLst/>
          </c:spPr>
          <c:marker>
            <c:symbol val="none"/>
          </c:marker>
          <c:cat>
            <c:numRef>
              <c:f>CA!$B$1:$CA$1</c:f>
              <c:numCache>
                <c:formatCode>mmm\-yy</c:formatCode>
                <c:ptCount val="78"/>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numCache>
            </c:numRef>
          </c:cat>
          <c:val>
            <c:numRef>
              <c:f>CA!$B$3:$CA$3</c:f>
              <c:numCache>
                <c:formatCode>General</c:formatCode>
                <c:ptCount val="78"/>
                <c:pt idx="0">
                  <c:v>7773</c:v>
                </c:pt>
                <c:pt idx="1">
                  <c:v>6260</c:v>
                </c:pt>
                <c:pt idx="2">
                  <c:v>6152</c:v>
                </c:pt>
                <c:pt idx="3">
                  <c:v>6146</c:v>
                </c:pt>
                <c:pt idx="4">
                  <c:v>6399</c:v>
                </c:pt>
                <c:pt idx="5">
                  <c:v>7592</c:v>
                </c:pt>
                <c:pt idx="6">
                  <c:v>9183</c:v>
                </c:pt>
                <c:pt idx="7">
                  <c:v>9320</c:v>
                </c:pt>
                <c:pt idx="8">
                  <c:v>9202</c:v>
                </c:pt>
                <c:pt idx="9">
                  <c:v>8187</c:v>
                </c:pt>
                <c:pt idx="10">
                  <c:v>5873</c:v>
                </c:pt>
                <c:pt idx="11">
                  <c:v>7275</c:v>
                </c:pt>
                <c:pt idx="12">
                  <c:v>7594</c:v>
                </c:pt>
                <c:pt idx="13">
                  <c:v>6101</c:v>
                </c:pt>
                <c:pt idx="14">
                  <c:v>6408</c:v>
                </c:pt>
                <c:pt idx="15">
                  <c:v>6019</c:v>
                </c:pt>
                <c:pt idx="16">
                  <c:v>5923</c:v>
                </c:pt>
                <c:pt idx="17">
                  <c:v>7182</c:v>
                </c:pt>
                <c:pt idx="18">
                  <c:v>9158</c:v>
                </c:pt>
                <c:pt idx="19">
                  <c:v>8880</c:v>
                </c:pt>
                <c:pt idx="20">
                  <c:v>9470</c:v>
                </c:pt>
                <c:pt idx="21">
                  <c:v>8418</c:v>
                </c:pt>
                <c:pt idx="22">
                  <c:v>6432</c:v>
                </c:pt>
                <c:pt idx="23">
                  <c:v>7801</c:v>
                </c:pt>
                <c:pt idx="24">
                  <c:v>7789</c:v>
                </c:pt>
                <c:pt idx="25">
                  <c:v>6481</c:v>
                </c:pt>
                <c:pt idx="26">
                  <c:v>6447</c:v>
                </c:pt>
                <c:pt idx="27">
                  <c:v>5919</c:v>
                </c:pt>
                <c:pt idx="28">
                  <c:v>5980</c:v>
                </c:pt>
                <c:pt idx="29">
                  <c:v>7568</c:v>
                </c:pt>
                <c:pt idx="30">
                  <c:v>8886</c:v>
                </c:pt>
                <c:pt idx="31">
                  <c:v>10181</c:v>
                </c:pt>
                <c:pt idx="32">
                  <c:v>8463</c:v>
                </c:pt>
                <c:pt idx="33">
                  <c:v>7101</c:v>
                </c:pt>
                <c:pt idx="34">
                  <c:v>6188</c:v>
                </c:pt>
                <c:pt idx="35">
                  <c:v>7309</c:v>
                </c:pt>
                <c:pt idx="36">
                  <c:v>7966</c:v>
                </c:pt>
                <c:pt idx="37">
                  <c:v>6276</c:v>
                </c:pt>
                <c:pt idx="38">
                  <c:v>6601</c:v>
                </c:pt>
                <c:pt idx="39">
                  <c:v>5516</c:v>
                </c:pt>
                <c:pt idx="40">
                  <c:v>6619</c:v>
                </c:pt>
                <c:pt idx="41">
                  <c:v>7898</c:v>
                </c:pt>
                <c:pt idx="42">
                  <c:v>10013</c:v>
                </c:pt>
                <c:pt idx="43">
                  <c:v>10300</c:v>
                </c:pt>
                <c:pt idx="44">
                  <c:v>9072</c:v>
                </c:pt>
                <c:pt idx="45">
                  <c:v>6556</c:v>
                </c:pt>
                <c:pt idx="46">
                  <c:v>6418</c:v>
                </c:pt>
                <c:pt idx="47">
                  <c:v>6887</c:v>
                </c:pt>
                <c:pt idx="48">
                  <c:v>7360</c:v>
                </c:pt>
                <c:pt idx="49">
                  <c:v>5987</c:v>
                </c:pt>
                <c:pt idx="50">
                  <c:v>7610</c:v>
                </c:pt>
                <c:pt idx="51">
                  <c:v>5535</c:v>
                </c:pt>
                <c:pt idx="52">
                  <c:v>6623</c:v>
                </c:pt>
                <c:pt idx="53">
                  <c:v>6840</c:v>
                </c:pt>
                <c:pt idx="54">
                  <c:v>9648</c:v>
                </c:pt>
                <c:pt idx="55">
                  <c:v>12227</c:v>
                </c:pt>
                <c:pt idx="56">
                  <c:v>6997</c:v>
                </c:pt>
                <c:pt idx="57">
                  <c:v>7265</c:v>
                </c:pt>
                <c:pt idx="58">
                  <c:v>5947</c:v>
                </c:pt>
                <c:pt idx="59">
                  <c:v>7061</c:v>
                </c:pt>
                <c:pt idx="60">
                  <c:v>8227</c:v>
                </c:pt>
                <c:pt idx="61">
                  <c:v>6263</c:v>
                </c:pt>
                <c:pt idx="62">
                  <c:v>6718</c:v>
                </c:pt>
                <c:pt idx="63">
                  <c:v>5186</c:v>
                </c:pt>
                <c:pt idx="64">
                  <c:v>6556</c:v>
                </c:pt>
                <c:pt idx="65">
                  <c:v>6507</c:v>
                </c:pt>
                <c:pt idx="66">
                  <c:v>8922</c:v>
                </c:pt>
                <c:pt idx="67">
                  <c:v>10054</c:v>
                </c:pt>
                <c:pt idx="68">
                  <c:v>8450</c:v>
                </c:pt>
                <c:pt idx="69">
                  <c:v>7204</c:v>
                </c:pt>
                <c:pt idx="70">
                  <c:v>5667</c:v>
                </c:pt>
                <c:pt idx="71">
                  <c:v>7846</c:v>
                </c:pt>
                <c:pt idx="72">
                  <c:v>7897</c:v>
                </c:pt>
                <c:pt idx="73">
                  <c:v>5541</c:v>
                </c:pt>
                <c:pt idx="74">
                  <c:v>6321</c:v>
                </c:pt>
                <c:pt idx="75">
                  <c:v>5561</c:v>
                </c:pt>
              </c:numCache>
            </c:numRef>
          </c:val>
          <c:smooth val="0"/>
          <c:extLst>
            <c:ext xmlns:c16="http://schemas.microsoft.com/office/drawing/2014/chart" uri="{C3380CC4-5D6E-409C-BE32-E72D297353CC}">
              <c16:uniqueId val="{00000000-3E05-48AE-8E3E-36748625CADA}"/>
            </c:ext>
          </c:extLst>
        </c:ser>
        <c:ser>
          <c:idx val="1"/>
          <c:order val="1"/>
          <c:tx>
            <c:strRef>
              <c:f>CA!$A$12</c:f>
              <c:strCache>
                <c:ptCount val="1"/>
                <c:pt idx="0">
                  <c:v>residential-distributed-solar</c:v>
                </c:pt>
              </c:strCache>
            </c:strRef>
          </c:tx>
          <c:spPr>
            <a:ln w="28575" cap="rnd">
              <a:solidFill>
                <a:schemeClr val="accent2"/>
              </a:solidFill>
              <a:round/>
            </a:ln>
            <a:effectLst/>
          </c:spPr>
          <c:marker>
            <c:symbol val="none"/>
          </c:marker>
          <c:cat>
            <c:numRef>
              <c:f>CA!$B$1:$CA$1</c:f>
              <c:numCache>
                <c:formatCode>mmm\-yy</c:formatCode>
                <c:ptCount val="78"/>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numCache>
            </c:numRef>
          </c:cat>
          <c:val>
            <c:numRef>
              <c:f>CA!$B$12:$CA$12</c:f>
              <c:numCache>
                <c:formatCode>General</c:formatCode>
                <c:ptCount val="78"/>
                <c:pt idx="0">
                  <c:v>630</c:v>
                </c:pt>
                <c:pt idx="1">
                  <c:v>655</c:v>
                </c:pt>
                <c:pt idx="2">
                  <c:v>955</c:v>
                </c:pt>
                <c:pt idx="3">
                  <c:v>1050</c:v>
                </c:pt>
                <c:pt idx="4">
                  <c:v>1180</c:v>
                </c:pt>
                <c:pt idx="5">
                  <c:v>1210</c:v>
                </c:pt>
                <c:pt idx="6">
                  <c:v>1285</c:v>
                </c:pt>
                <c:pt idx="7">
                  <c:v>1295</c:v>
                </c:pt>
                <c:pt idx="8">
                  <c:v>1215</c:v>
                </c:pt>
                <c:pt idx="9">
                  <c:v>1155</c:v>
                </c:pt>
                <c:pt idx="10">
                  <c:v>955</c:v>
                </c:pt>
                <c:pt idx="11">
                  <c:v>890</c:v>
                </c:pt>
                <c:pt idx="12">
                  <c:v>825</c:v>
                </c:pt>
                <c:pt idx="13">
                  <c:v>915</c:v>
                </c:pt>
                <c:pt idx="14">
                  <c:v>1355</c:v>
                </c:pt>
                <c:pt idx="15">
                  <c:v>1525</c:v>
                </c:pt>
                <c:pt idx="16">
                  <c:v>1685</c:v>
                </c:pt>
                <c:pt idx="17">
                  <c:v>1765</c:v>
                </c:pt>
                <c:pt idx="18">
                  <c:v>1880</c:v>
                </c:pt>
                <c:pt idx="19">
                  <c:v>1895</c:v>
                </c:pt>
                <c:pt idx="20">
                  <c:v>1720</c:v>
                </c:pt>
                <c:pt idx="21">
                  <c:v>1580</c:v>
                </c:pt>
                <c:pt idx="22">
                  <c:v>1315</c:v>
                </c:pt>
                <c:pt idx="23">
                  <c:v>1180</c:v>
                </c:pt>
                <c:pt idx="24">
                  <c:v>1225</c:v>
                </c:pt>
                <c:pt idx="25">
                  <c:v>1515</c:v>
                </c:pt>
                <c:pt idx="26">
                  <c:v>2020</c:v>
                </c:pt>
                <c:pt idx="27">
                  <c:v>2290</c:v>
                </c:pt>
                <c:pt idx="28">
                  <c:v>2585</c:v>
                </c:pt>
                <c:pt idx="29">
                  <c:v>2670</c:v>
                </c:pt>
                <c:pt idx="30">
                  <c:v>2795</c:v>
                </c:pt>
                <c:pt idx="31">
                  <c:v>2695</c:v>
                </c:pt>
                <c:pt idx="32">
                  <c:v>2400</c:v>
                </c:pt>
                <c:pt idx="33">
                  <c:v>2165</c:v>
                </c:pt>
                <c:pt idx="34">
                  <c:v>1800</c:v>
                </c:pt>
                <c:pt idx="35">
                  <c:v>1580</c:v>
                </c:pt>
                <c:pt idx="36">
                  <c:v>1645</c:v>
                </c:pt>
                <c:pt idx="37">
                  <c:v>1750</c:v>
                </c:pt>
                <c:pt idx="38">
                  <c:v>2695</c:v>
                </c:pt>
                <c:pt idx="39">
                  <c:v>2990</c:v>
                </c:pt>
                <c:pt idx="40">
                  <c:v>3325</c:v>
                </c:pt>
                <c:pt idx="41">
                  <c:v>3420</c:v>
                </c:pt>
                <c:pt idx="42">
                  <c:v>3500</c:v>
                </c:pt>
                <c:pt idx="43">
                  <c:v>3370</c:v>
                </c:pt>
                <c:pt idx="44">
                  <c:v>3025</c:v>
                </c:pt>
                <c:pt idx="45">
                  <c:v>2765</c:v>
                </c:pt>
                <c:pt idx="46">
                  <c:v>2140</c:v>
                </c:pt>
                <c:pt idx="47">
                  <c:v>2015</c:v>
                </c:pt>
                <c:pt idx="48">
                  <c:v>2070</c:v>
                </c:pt>
                <c:pt idx="49">
                  <c:v>2300</c:v>
                </c:pt>
                <c:pt idx="50">
                  <c:v>3145</c:v>
                </c:pt>
                <c:pt idx="51">
                  <c:v>3635</c:v>
                </c:pt>
                <c:pt idx="52">
                  <c:v>3990</c:v>
                </c:pt>
                <c:pt idx="53">
                  <c:v>4110</c:v>
                </c:pt>
                <c:pt idx="54">
                  <c:v>4150</c:v>
                </c:pt>
                <c:pt idx="55">
                  <c:v>4015</c:v>
                </c:pt>
                <c:pt idx="56">
                  <c:v>3615</c:v>
                </c:pt>
                <c:pt idx="57">
                  <c:v>3285</c:v>
                </c:pt>
                <c:pt idx="58">
                  <c:v>2590</c:v>
                </c:pt>
                <c:pt idx="59">
                  <c:v>2345</c:v>
                </c:pt>
                <c:pt idx="60">
                  <c:v>2465</c:v>
                </c:pt>
                <c:pt idx="61">
                  <c:v>2615</c:v>
                </c:pt>
                <c:pt idx="62">
                  <c:v>3810</c:v>
                </c:pt>
                <c:pt idx="63">
                  <c:v>4315</c:v>
                </c:pt>
                <c:pt idx="64">
                  <c:v>4730</c:v>
                </c:pt>
                <c:pt idx="65">
                  <c:v>4860</c:v>
                </c:pt>
                <c:pt idx="66">
                  <c:v>5055</c:v>
                </c:pt>
                <c:pt idx="67">
                  <c:v>4920</c:v>
                </c:pt>
                <c:pt idx="68">
                  <c:v>4320</c:v>
                </c:pt>
                <c:pt idx="69">
                  <c:v>3940</c:v>
                </c:pt>
                <c:pt idx="70">
                  <c:v>3055</c:v>
                </c:pt>
                <c:pt idx="71">
                  <c:v>2720</c:v>
                </c:pt>
                <c:pt idx="72">
                  <c:v>2970</c:v>
                </c:pt>
                <c:pt idx="73">
                  <c:v>3375</c:v>
                </c:pt>
                <c:pt idx="74">
                  <c:v>4360</c:v>
                </c:pt>
                <c:pt idx="75">
                  <c:v>4925</c:v>
                </c:pt>
              </c:numCache>
            </c:numRef>
          </c:val>
          <c:smooth val="0"/>
          <c:extLst>
            <c:ext xmlns:c16="http://schemas.microsoft.com/office/drawing/2014/chart" uri="{C3380CC4-5D6E-409C-BE32-E72D297353CC}">
              <c16:uniqueId val="{00000001-3E05-48AE-8E3E-36748625CADA}"/>
            </c:ext>
          </c:extLst>
        </c:ser>
        <c:dLbls>
          <c:showLegendKey val="0"/>
          <c:showVal val="0"/>
          <c:showCatName val="0"/>
          <c:showSerName val="0"/>
          <c:showPercent val="0"/>
          <c:showBubbleSize val="0"/>
        </c:dLbls>
        <c:smooth val="0"/>
        <c:axId val="1125027600"/>
        <c:axId val="1458971296"/>
      </c:lineChart>
      <c:dateAx>
        <c:axId val="112502760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971296"/>
        <c:crosses val="autoZero"/>
        <c:auto val="1"/>
        <c:lblOffset val="100"/>
        <c:baseTimeUnit val="months"/>
      </c:dateAx>
      <c:valAx>
        <c:axId val="1458971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027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Arizona: distributed-PV by sector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AZ!$A$15</c:f>
              <c:strCache>
                <c:ptCount val="1"/>
                <c:pt idx="0">
                  <c:v>residential</c:v>
                </c:pt>
              </c:strCache>
            </c:strRef>
          </c:tx>
          <c:spPr>
            <a:solidFill>
              <a:schemeClr val="accent1"/>
            </a:solidFill>
            <a:ln>
              <a:noFill/>
            </a:ln>
            <a:effectLst/>
          </c:spPr>
          <c:invertIfNegative val="0"/>
          <c:cat>
            <c:numRef>
              <c:f>AZ!$B$14:$G$14</c:f>
              <c:numCache>
                <c:formatCode>General</c:formatCode>
                <c:ptCount val="6"/>
                <c:pt idx="0">
                  <c:v>2014</c:v>
                </c:pt>
                <c:pt idx="1">
                  <c:v>2015</c:v>
                </c:pt>
                <c:pt idx="2">
                  <c:v>2016</c:v>
                </c:pt>
                <c:pt idx="3">
                  <c:v>2017</c:v>
                </c:pt>
                <c:pt idx="4">
                  <c:v>2018</c:v>
                </c:pt>
                <c:pt idx="5">
                  <c:v>2019</c:v>
                </c:pt>
              </c:numCache>
            </c:numRef>
          </c:cat>
          <c:val>
            <c:numRef>
              <c:f>AZ!$B$15:$G$15</c:f>
              <c:numCache>
                <c:formatCode>General</c:formatCode>
                <c:ptCount val="6"/>
                <c:pt idx="0">
                  <c:v>536</c:v>
                </c:pt>
                <c:pt idx="1">
                  <c:v>719</c:v>
                </c:pt>
                <c:pt idx="2">
                  <c:v>964</c:v>
                </c:pt>
                <c:pt idx="3">
                  <c:v>1241</c:v>
                </c:pt>
                <c:pt idx="4">
                  <c:v>1510</c:v>
                </c:pt>
                <c:pt idx="5">
                  <c:v>1796</c:v>
                </c:pt>
              </c:numCache>
            </c:numRef>
          </c:val>
          <c:extLst>
            <c:ext xmlns:c16="http://schemas.microsoft.com/office/drawing/2014/chart" uri="{C3380CC4-5D6E-409C-BE32-E72D297353CC}">
              <c16:uniqueId val="{00000000-EC26-4CD2-82D1-59CF87739C04}"/>
            </c:ext>
          </c:extLst>
        </c:ser>
        <c:ser>
          <c:idx val="1"/>
          <c:order val="1"/>
          <c:tx>
            <c:strRef>
              <c:f>AZ!$A$16</c:f>
              <c:strCache>
                <c:ptCount val="1"/>
                <c:pt idx="0">
                  <c:v>commercial</c:v>
                </c:pt>
              </c:strCache>
            </c:strRef>
          </c:tx>
          <c:spPr>
            <a:solidFill>
              <a:schemeClr val="accent2"/>
            </a:solidFill>
            <a:ln>
              <a:noFill/>
            </a:ln>
            <a:effectLst/>
          </c:spPr>
          <c:invertIfNegative val="0"/>
          <c:cat>
            <c:numRef>
              <c:f>AZ!$B$14:$G$14</c:f>
              <c:numCache>
                <c:formatCode>General</c:formatCode>
                <c:ptCount val="6"/>
                <c:pt idx="0">
                  <c:v>2014</c:v>
                </c:pt>
                <c:pt idx="1">
                  <c:v>2015</c:v>
                </c:pt>
                <c:pt idx="2">
                  <c:v>2016</c:v>
                </c:pt>
                <c:pt idx="3">
                  <c:v>2017</c:v>
                </c:pt>
                <c:pt idx="4">
                  <c:v>2018</c:v>
                </c:pt>
                <c:pt idx="5">
                  <c:v>2019</c:v>
                </c:pt>
              </c:numCache>
            </c:numRef>
          </c:cat>
          <c:val>
            <c:numRef>
              <c:f>AZ!$B$16:$G$16</c:f>
              <c:numCache>
                <c:formatCode>General</c:formatCode>
                <c:ptCount val="6"/>
                <c:pt idx="0">
                  <c:v>483</c:v>
                </c:pt>
                <c:pt idx="1">
                  <c:v>501</c:v>
                </c:pt>
                <c:pt idx="2">
                  <c:v>468</c:v>
                </c:pt>
                <c:pt idx="3">
                  <c:v>636</c:v>
                </c:pt>
                <c:pt idx="4">
                  <c:v>730</c:v>
                </c:pt>
                <c:pt idx="5">
                  <c:v>764</c:v>
                </c:pt>
              </c:numCache>
            </c:numRef>
          </c:val>
          <c:extLst>
            <c:ext xmlns:c16="http://schemas.microsoft.com/office/drawing/2014/chart" uri="{C3380CC4-5D6E-409C-BE32-E72D297353CC}">
              <c16:uniqueId val="{00000001-EC26-4CD2-82D1-59CF87739C04}"/>
            </c:ext>
          </c:extLst>
        </c:ser>
        <c:ser>
          <c:idx val="2"/>
          <c:order val="2"/>
          <c:tx>
            <c:strRef>
              <c:f>AZ!$A$17</c:f>
              <c:strCache>
                <c:ptCount val="1"/>
                <c:pt idx="0">
                  <c:v>industrial</c:v>
                </c:pt>
              </c:strCache>
            </c:strRef>
          </c:tx>
          <c:spPr>
            <a:solidFill>
              <a:schemeClr val="accent3"/>
            </a:solidFill>
            <a:ln>
              <a:noFill/>
            </a:ln>
            <a:effectLst/>
          </c:spPr>
          <c:invertIfNegative val="0"/>
          <c:cat>
            <c:numRef>
              <c:f>AZ!$B$14:$G$14</c:f>
              <c:numCache>
                <c:formatCode>General</c:formatCode>
                <c:ptCount val="6"/>
                <c:pt idx="0">
                  <c:v>2014</c:v>
                </c:pt>
                <c:pt idx="1">
                  <c:v>2015</c:v>
                </c:pt>
                <c:pt idx="2">
                  <c:v>2016</c:v>
                </c:pt>
                <c:pt idx="3">
                  <c:v>2017</c:v>
                </c:pt>
                <c:pt idx="4">
                  <c:v>2018</c:v>
                </c:pt>
                <c:pt idx="5">
                  <c:v>2019</c:v>
                </c:pt>
              </c:numCache>
            </c:numRef>
          </c:cat>
          <c:val>
            <c:numRef>
              <c:f>AZ!$B$17:$G$17</c:f>
              <c:numCache>
                <c:formatCode>General</c:formatCode>
                <c:ptCount val="6"/>
                <c:pt idx="0">
                  <c:v>83</c:v>
                </c:pt>
                <c:pt idx="1">
                  <c:v>148</c:v>
                </c:pt>
                <c:pt idx="2">
                  <c:v>171</c:v>
                </c:pt>
                <c:pt idx="3">
                  <c:v>15</c:v>
                </c:pt>
                <c:pt idx="4">
                  <c:v>23</c:v>
                </c:pt>
                <c:pt idx="5">
                  <c:v>12</c:v>
                </c:pt>
              </c:numCache>
            </c:numRef>
          </c:val>
          <c:extLst>
            <c:ext xmlns:c16="http://schemas.microsoft.com/office/drawing/2014/chart" uri="{C3380CC4-5D6E-409C-BE32-E72D297353CC}">
              <c16:uniqueId val="{00000002-EC26-4CD2-82D1-59CF87739C04}"/>
            </c:ext>
          </c:extLst>
        </c:ser>
        <c:dLbls>
          <c:showLegendKey val="0"/>
          <c:showVal val="0"/>
          <c:showCatName val="0"/>
          <c:showSerName val="0"/>
          <c:showPercent val="0"/>
          <c:showBubbleSize val="0"/>
        </c:dLbls>
        <c:gapWidth val="150"/>
        <c:overlap val="100"/>
        <c:axId val="1570488160"/>
        <c:axId val="1458941344"/>
      </c:barChart>
      <c:catAx>
        <c:axId val="15704881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941344"/>
        <c:crosses val="autoZero"/>
        <c:auto val="1"/>
        <c:lblAlgn val="ctr"/>
        <c:lblOffset val="100"/>
        <c:noMultiLvlLbl val="0"/>
      </c:catAx>
      <c:valAx>
        <c:axId val="1458941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0488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800" b="0" i="0" baseline="0">
                <a:effectLst/>
              </a:rPr>
              <a:t>AZ Residential: Sales vs Distributed Solar Generation</a:t>
            </a:r>
            <a:endParaRPr lang="en-US">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strRef>
              <c:f>AZ!$A$3</c:f>
              <c:strCache>
                <c:ptCount val="1"/>
                <c:pt idx="0">
                  <c:v>sales residential</c:v>
                </c:pt>
              </c:strCache>
            </c:strRef>
          </c:tx>
          <c:spPr>
            <a:ln w="28575" cap="rnd">
              <a:solidFill>
                <a:schemeClr val="accent1"/>
              </a:solidFill>
              <a:round/>
            </a:ln>
            <a:effectLst/>
          </c:spPr>
          <c:marker>
            <c:symbol val="none"/>
          </c:marker>
          <c:val>
            <c:numRef>
              <c:f>AZ!$B$3:$CA$3</c:f>
              <c:numCache>
                <c:formatCode>General</c:formatCode>
                <c:ptCount val="78"/>
                <c:pt idx="0">
                  <c:v>2300</c:v>
                </c:pt>
                <c:pt idx="1">
                  <c:v>1804</c:v>
                </c:pt>
                <c:pt idx="2">
                  <c:v>1791</c:v>
                </c:pt>
                <c:pt idx="3">
                  <c:v>1931</c:v>
                </c:pt>
                <c:pt idx="4">
                  <c:v>2574</c:v>
                </c:pt>
                <c:pt idx="5">
                  <c:v>3705</c:v>
                </c:pt>
                <c:pt idx="6">
                  <c:v>4377</c:v>
                </c:pt>
                <c:pt idx="7">
                  <c:v>3913</c:v>
                </c:pt>
                <c:pt idx="8">
                  <c:v>3434</c:v>
                </c:pt>
                <c:pt idx="9">
                  <c:v>2431</c:v>
                </c:pt>
                <c:pt idx="10">
                  <c:v>1842</c:v>
                </c:pt>
                <c:pt idx="11">
                  <c:v>2242</c:v>
                </c:pt>
                <c:pt idx="12">
                  <c:v>2343</c:v>
                </c:pt>
                <c:pt idx="13">
                  <c:v>1703</c:v>
                </c:pt>
                <c:pt idx="14">
                  <c:v>1976</c:v>
                </c:pt>
                <c:pt idx="15">
                  <c:v>1961</c:v>
                </c:pt>
                <c:pt idx="16">
                  <c:v>2313</c:v>
                </c:pt>
                <c:pt idx="17">
                  <c:v>3750</c:v>
                </c:pt>
                <c:pt idx="18">
                  <c:v>4223</c:v>
                </c:pt>
                <c:pt idx="19">
                  <c:v>4412</c:v>
                </c:pt>
                <c:pt idx="20">
                  <c:v>3529</c:v>
                </c:pt>
                <c:pt idx="21">
                  <c:v>2556</c:v>
                </c:pt>
                <c:pt idx="22">
                  <c:v>1869</c:v>
                </c:pt>
                <c:pt idx="23">
                  <c:v>2533</c:v>
                </c:pt>
                <c:pt idx="24">
                  <c:v>2516</c:v>
                </c:pt>
                <c:pt idx="25">
                  <c:v>1954</c:v>
                </c:pt>
                <c:pt idx="26">
                  <c:v>1854</c:v>
                </c:pt>
                <c:pt idx="27">
                  <c:v>1961</c:v>
                </c:pt>
                <c:pt idx="28">
                  <c:v>2511</c:v>
                </c:pt>
                <c:pt idx="29">
                  <c:v>4026</c:v>
                </c:pt>
                <c:pt idx="30">
                  <c:v>4674</c:v>
                </c:pt>
                <c:pt idx="31">
                  <c:v>4210</c:v>
                </c:pt>
                <c:pt idx="32">
                  <c:v>3216</c:v>
                </c:pt>
                <c:pt idx="33">
                  <c:v>2596</c:v>
                </c:pt>
                <c:pt idx="34">
                  <c:v>1919</c:v>
                </c:pt>
                <c:pt idx="35">
                  <c:v>2253</c:v>
                </c:pt>
                <c:pt idx="36">
                  <c:v>2377</c:v>
                </c:pt>
                <c:pt idx="37">
                  <c:v>1840</c:v>
                </c:pt>
                <c:pt idx="38">
                  <c:v>2037</c:v>
                </c:pt>
                <c:pt idx="39">
                  <c:v>2118</c:v>
                </c:pt>
                <c:pt idx="40">
                  <c:v>2735</c:v>
                </c:pt>
                <c:pt idx="41">
                  <c:v>4110</c:v>
                </c:pt>
                <c:pt idx="42">
                  <c:v>4630</c:v>
                </c:pt>
                <c:pt idx="43">
                  <c:v>4288</c:v>
                </c:pt>
                <c:pt idx="44">
                  <c:v>3457</c:v>
                </c:pt>
                <c:pt idx="45">
                  <c:v>2549</c:v>
                </c:pt>
                <c:pt idx="46">
                  <c:v>1920</c:v>
                </c:pt>
                <c:pt idx="47">
                  <c:v>2188</c:v>
                </c:pt>
                <c:pt idx="48">
                  <c:v>2172</c:v>
                </c:pt>
                <c:pt idx="49">
                  <c:v>1893</c:v>
                </c:pt>
                <c:pt idx="50">
                  <c:v>1981</c:v>
                </c:pt>
                <c:pt idx="51">
                  <c:v>2259</c:v>
                </c:pt>
                <c:pt idx="52">
                  <c:v>2886</c:v>
                </c:pt>
                <c:pt idx="53">
                  <c:v>3863</c:v>
                </c:pt>
                <c:pt idx="54">
                  <c:v>4700</c:v>
                </c:pt>
                <c:pt idx="55">
                  <c:v>4575</c:v>
                </c:pt>
                <c:pt idx="56">
                  <c:v>3839</c:v>
                </c:pt>
                <c:pt idx="57">
                  <c:v>2241</c:v>
                </c:pt>
                <c:pt idx="58">
                  <c:v>1888</c:v>
                </c:pt>
                <c:pt idx="59">
                  <c:v>2364</c:v>
                </c:pt>
                <c:pt idx="60">
                  <c:v>2475</c:v>
                </c:pt>
                <c:pt idx="61">
                  <c:v>2219</c:v>
                </c:pt>
                <c:pt idx="62">
                  <c:v>2006</c:v>
                </c:pt>
                <c:pt idx="63">
                  <c:v>2105</c:v>
                </c:pt>
                <c:pt idx="64">
                  <c:v>2365</c:v>
                </c:pt>
                <c:pt idx="65">
                  <c:v>3620</c:v>
                </c:pt>
                <c:pt idx="66">
                  <c:v>4713</c:v>
                </c:pt>
                <c:pt idx="67">
                  <c:v>4819</c:v>
                </c:pt>
                <c:pt idx="68">
                  <c:v>3701</c:v>
                </c:pt>
                <c:pt idx="69">
                  <c:v>2363</c:v>
                </c:pt>
                <c:pt idx="70">
                  <c:v>1939</c:v>
                </c:pt>
                <c:pt idx="71">
                  <c:v>2409</c:v>
                </c:pt>
                <c:pt idx="72">
                  <c:v>2462</c:v>
                </c:pt>
                <c:pt idx="73">
                  <c:v>2124</c:v>
                </c:pt>
                <c:pt idx="74">
                  <c:v>1962</c:v>
                </c:pt>
                <c:pt idx="75">
                  <c:v>2283</c:v>
                </c:pt>
              </c:numCache>
            </c:numRef>
          </c:val>
          <c:smooth val="0"/>
          <c:extLst>
            <c:ext xmlns:c16="http://schemas.microsoft.com/office/drawing/2014/chart" uri="{C3380CC4-5D6E-409C-BE32-E72D297353CC}">
              <c16:uniqueId val="{00000000-73A2-49BF-A403-16DF6BB3CEB3}"/>
            </c:ext>
          </c:extLst>
        </c:ser>
        <c:ser>
          <c:idx val="1"/>
          <c:order val="1"/>
          <c:tx>
            <c:strRef>
              <c:f>AZ!$A$11</c:f>
              <c:strCache>
                <c:ptCount val="1"/>
                <c:pt idx="0">
                  <c:v>residential-distributed-solar</c:v>
                </c:pt>
              </c:strCache>
            </c:strRef>
          </c:tx>
          <c:spPr>
            <a:ln w="28575" cap="rnd">
              <a:solidFill>
                <a:schemeClr val="accent2"/>
              </a:solidFill>
              <a:round/>
            </a:ln>
            <a:effectLst/>
          </c:spPr>
          <c:marker>
            <c:symbol val="none"/>
          </c:marker>
          <c:val>
            <c:numRef>
              <c:f>AZ!$B$11:$CA$11</c:f>
              <c:numCache>
                <c:formatCode>General</c:formatCode>
                <c:ptCount val="78"/>
                <c:pt idx="0">
                  <c:v>340</c:v>
                </c:pt>
                <c:pt idx="1">
                  <c:v>330</c:v>
                </c:pt>
                <c:pt idx="2">
                  <c:v>430</c:v>
                </c:pt>
                <c:pt idx="3">
                  <c:v>460</c:v>
                </c:pt>
                <c:pt idx="4">
                  <c:v>500</c:v>
                </c:pt>
                <c:pt idx="5">
                  <c:v>480</c:v>
                </c:pt>
                <c:pt idx="6">
                  <c:v>470</c:v>
                </c:pt>
                <c:pt idx="7">
                  <c:v>480</c:v>
                </c:pt>
                <c:pt idx="8">
                  <c:v>470</c:v>
                </c:pt>
                <c:pt idx="9">
                  <c:v>490</c:v>
                </c:pt>
                <c:pt idx="10">
                  <c:v>450</c:v>
                </c:pt>
                <c:pt idx="11">
                  <c:v>460</c:v>
                </c:pt>
                <c:pt idx="12">
                  <c:v>400</c:v>
                </c:pt>
                <c:pt idx="13">
                  <c:v>440</c:v>
                </c:pt>
                <c:pt idx="14">
                  <c:v>580</c:v>
                </c:pt>
                <c:pt idx="15">
                  <c:v>650</c:v>
                </c:pt>
                <c:pt idx="16">
                  <c:v>710</c:v>
                </c:pt>
                <c:pt idx="17">
                  <c:v>690</c:v>
                </c:pt>
                <c:pt idx="18">
                  <c:v>700</c:v>
                </c:pt>
                <c:pt idx="19">
                  <c:v>690</c:v>
                </c:pt>
                <c:pt idx="20">
                  <c:v>640</c:v>
                </c:pt>
                <c:pt idx="21">
                  <c:v>610</c:v>
                </c:pt>
                <c:pt idx="22">
                  <c:v>560</c:v>
                </c:pt>
                <c:pt idx="23">
                  <c:v>520</c:v>
                </c:pt>
                <c:pt idx="24">
                  <c:v>560</c:v>
                </c:pt>
                <c:pt idx="25">
                  <c:v>640</c:v>
                </c:pt>
                <c:pt idx="26">
                  <c:v>790</c:v>
                </c:pt>
                <c:pt idx="27">
                  <c:v>870</c:v>
                </c:pt>
                <c:pt idx="28">
                  <c:v>990</c:v>
                </c:pt>
                <c:pt idx="29">
                  <c:v>950</c:v>
                </c:pt>
                <c:pt idx="30">
                  <c:v>950</c:v>
                </c:pt>
                <c:pt idx="31">
                  <c:v>910</c:v>
                </c:pt>
                <c:pt idx="32">
                  <c:v>830</c:v>
                </c:pt>
                <c:pt idx="33">
                  <c:v>810</c:v>
                </c:pt>
                <c:pt idx="34">
                  <c:v>700</c:v>
                </c:pt>
                <c:pt idx="35">
                  <c:v>640</c:v>
                </c:pt>
                <c:pt idx="36">
                  <c:v>680</c:v>
                </c:pt>
                <c:pt idx="37">
                  <c:v>740</c:v>
                </c:pt>
                <c:pt idx="38">
                  <c:v>1040</c:v>
                </c:pt>
                <c:pt idx="39">
                  <c:v>1160</c:v>
                </c:pt>
                <c:pt idx="40">
                  <c:v>1280</c:v>
                </c:pt>
                <c:pt idx="41">
                  <c:v>1270</c:v>
                </c:pt>
                <c:pt idx="42">
                  <c:v>1200</c:v>
                </c:pt>
                <c:pt idx="43">
                  <c:v>1160</c:v>
                </c:pt>
                <c:pt idx="44">
                  <c:v>1130</c:v>
                </c:pt>
                <c:pt idx="45">
                  <c:v>1060</c:v>
                </c:pt>
                <c:pt idx="46">
                  <c:v>860</c:v>
                </c:pt>
                <c:pt idx="47">
                  <c:v>830</c:v>
                </c:pt>
                <c:pt idx="48">
                  <c:v>910</c:v>
                </c:pt>
                <c:pt idx="49">
                  <c:v>940</c:v>
                </c:pt>
                <c:pt idx="50">
                  <c:v>1270</c:v>
                </c:pt>
                <c:pt idx="51">
                  <c:v>1420</c:v>
                </c:pt>
                <c:pt idx="52">
                  <c:v>1550</c:v>
                </c:pt>
                <c:pt idx="53">
                  <c:v>1510</c:v>
                </c:pt>
                <c:pt idx="54">
                  <c:v>1430</c:v>
                </c:pt>
                <c:pt idx="55">
                  <c:v>1410</c:v>
                </c:pt>
                <c:pt idx="56">
                  <c:v>1340</c:v>
                </c:pt>
                <c:pt idx="57">
                  <c:v>1210</c:v>
                </c:pt>
                <c:pt idx="58">
                  <c:v>1110</c:v>
                </c:pt>
                <c:pt idx="59">
                  <c:v>1000</c:v>
                </c:pt>
                <c:pt idx="60">
                  <c:v>1080</c:v>
                </c:pt>
                <c:pt idx="61">
                  <c:v>1090</c:v>
                </c:pt>
                <c:pt idx="62">
                  <c:v>1540</c:v>
                </c:pt>
                <c:pt idx="63">
                  <c:v>1710</c:v>
                </c:pt>
                <c:pt idx="64">
                  <c:v>1900</c:v>
                </c:pt>
                <c:pt idx="65">
                  <c:v>1840</c:v>
                </c:pt>
                <c:pt idx="66">
                  <c:v>1750</c:v>
                </c:pt>
                <c:pt idx="67">
                  <c:v>1700</c:v>
                </c:pt>
                <c:pt idx="68">
                  <c:v>1570</c:v>
                </c:pt>
                <c:pt idx="69">
                  <c:v>1460</c:v>
                </c:pt>
                <c:pt idx="70">
                  <c:v>1210</c:v>
                </c:pt>
                <c:pt idx="71">
                  <c:v>1110</c:v>
                </c:pt>
                <c:pt idx="72">
                  <c:v>1270</c:v>
                </c:pt>
                <c:pt idx="73">
                  <c:v>1380</c:v>
                </c:pt>
                <c:pt idx="74">
                  <c:v>1690</c:v>
                </c:pt>
                <c:pt idx="75">
                  <c:v>1960</c:v>
                </c:pt>
              </c:numCache>
            </c:numRef>
          </c:val>
          <c:smooth val="0"/>
          <c:extLst>
            <c:ext xmlns:c16="http://schemas.microsoft.com/office/drawing/2014/chart" uri="{C3380CC4-5D6E-409C-BE32-E72D297353CC}">
              <c16:uniqueId val="{00000001-73A2-49BF-A403-16DF6BB3CEB3}"/>
            </c:ext>
          </c:extLst>
        </c:ser>
        <c:dLbls>
          <c:showLegendKey val="0"/>
          <c:showVal val="0"/>
          <c:showCatName val="0"/>
          <c:showSerName val="0"/>
          <c:showPercent val="0"/>
          <c:showBubbleSize val="0"/>
        </c:dLbls>
        <c:smooth val="0"/>
        <c:axId val="1489868512"/>
        <c:axId val="1464839824"/>
      </c:lineChart>
      <c:catAx>
        <c:axId val="148986851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839824"/>
        <c:crosses val="autoZero"/>
        <c:auto val="1"/>
        <c:lblAlgn val="ctr"/>
        <c:lblOffset val="100"/>
        <c:noMultiLvlLbl val="0"/>
      </c:catAx>
      <c:valAx>
        <c:axId val="14648398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868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eather.gov/key/climate_heat_coo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trend of retail sales of electricity</a:t>
            </a:r>
            <a:endParaRPr/>
          </a:p>
        </p:txBody>
      </p:sp>
      <p:sp>
        <p:nvSpPr>
          <p:cNvPr id="225" name="Google Shape;22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1" name="Google Shape;661;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8c06875a8a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8c06875a8a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highlight>
                  <a:srgbClr val="C5E5F5"/>
                </a:highlight>
                <a:latin typeface="Arial"/>
                <a:ea typeface="Arial"/>
                <a:cs typeface="Arial"/>
                <a:sym typeface="Arial"/>
              </a:rPr>
              <a:t>Degree days are based on the assumption that when the outside temperature is 65°F, we don't need heating or cooling to be comfortable. Degree days are the difference between the daily temperature mean, (high temperature plus low temperature divided by two) and 65°F. If the temperature mean is above 65°F, we subtract 65 from the mean and the result is </a:t>
            </a:r>
            <a:r>
              <a:rPr b="1" i="1" lang="en-US" sz="1100">
                <a:solidFill>
                  <a:srgbClr val="0080FF"/>
                </a:solidFill>
                <a:highlight>
                  <a:srgbClr val="C5E5F5"/>
                </a:highlight>
                <a:latin typeface="Arial"/>
                <a:ea typeface="Arial"/>
                <a:cs typeface="Arial"/>
                <a:sym typeface="Arial"/>
              </a:rPr>
              <a:t>Cooling Degree Days</a:t>
            </a:r>
            <a:r>
              <a:rPr lang="en-US" sz="1100">
                <a:highlight>
                  <a:srgbClr val="C5E5F5"/>
                </a:highlight>
                <a:latin typeface="Arial"/>
                <a:ea typeface="Arial"/>
                <a:cs typeface="Arial"/>
                <a:sym typeface="Arial"/>
              </a:rPr>
              <a:t>. If the temperature mean is below 65°F, we subtract the mean from 65 and the result is </a:t>
            </a:r>
            <a:r>
              <a:rPr b="1" i="1" lang="en-US" sz="1100">
                <a:solidFill>
                  <a:srgbClr val="FF0000"/>
                </a:solidFill>
                <a:highlight>
                  <a:srgbClr val="C5E5F5"/>
                </a:highlight>
                <a:latin typeface="Arial"/>
                <a:ea typeface="Arial"/>
                <a:cs typeface="Arial"/>
                <a:sym typeface="Arial"/>
              </a:rPr>
              <a:t>Heating Degree Days</a:t>
            </a:r>
            <a:r>
              <a:rPr lang="en-US" sz="1100">
                <a:highlight>
                  <a:srgbClr val="C5E5F5"/>
                </a:highlight>
                <a:latin typeface="Arial"/>
                <a:ea typeface="Arial"/>
                <a:cs typeface="Arial"/>
                <a:sym typeface="Arial"/>
              </a:rPr>
              <a:t>.</a:t>
            </a:r>
            <a:endParaRPr sz="1100">
              <a:highlight>
                <a:srgbClr val="C5E5F5"/>
              </a:highlight>
              <a:latin typeface="Arial"/>
              <a:ea typeface="Arial"/>
              <a:cs typeface="Arial"/>
              <a:sym typeface="Arial"/>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https://www.weather.gov/key/climate_heat_cool</a:t>
            </a:r>
            <a:endParaRPr sz="1100">
              <a:highlight>
                <a:srgbClr val="C5E5F5"/>
              </a:highlight>
              <a:latin typeface="Arial"/>
              <a:ea typeface="Arial"/>
              <a:cs typeface="Arial"/>
              <a:sym typeface="Arial"/>
            </a:endParaRPr>
          </a:p>
        </p:txBody>
      </p:sp>
      <p:sp>
        <p:nvSpPr>
          <p:cNvPr id="671" name="Google Shape;671;g8c06875a8a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8c06875a8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g8c06875a8a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8" name="Google Shape;678;g8c06875a8a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8c06875a8a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8c06875a8a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g8c06875a8a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c06875a8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8c06875a8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g8c06875a8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8c0e6983d0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g8c0e6983d0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9" name="Google Shape;709;g8c0e6983d0_1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8c06875a8a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g8c06875a8a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g8c06875a8a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8c06875a8a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g8c06875a8a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6" name="Google Shape;726;g8c06875a8a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8c06875a8a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g8c06875a8a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5" name="Google Shape;735;g8c06875a8a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8c0e6983d0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8c0e6983d0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g8c0e6983d0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8c06875a8a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g8c06875a8a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g8c06875a8a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8c06875a8a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g8c06875a8a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g8c06875a8a_0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6" name="Google Shape;76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5" name="Google Shape;77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6" name="Google Shape;78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5" name="Google Shape;79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6" name="Google Shape;80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united states solar energy that are generated by utility scale photovoltaic vs generated by small scale distributed solar panels.</a:t>
            </a:r>
            <a:endParaRPr/>
          </a:p>
          <a:p>
            <a:pPr indent="0" lvl="0" marL="0" rtl="0" algn="l">
              <a:lnSpc>
                <a:spcPct val="100000"/>
              </a:lnSpc>
              <a:spcBef>
                <a:spcPts val="0"/>
              </a:spcBef>
              <a:spcAft>
                <a:spcPts val="0"/>
              </a:spcAft>
              <a:buSzPts val="1400"/>
              <a:buNone/>
            </a:pPr>
            <a:r>
              <a:rPr lang="en-US"/>
              <a:t>Note the seasonal change</a:t>
            </a:r>
            <a:endParaRPr/>
          </a:p>
        </p:txBody>
      </p:sp>
      <p:sp>
        <p:nvSpPr>
          <p:cNvPr id="242" name="Google Shape;24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9" name="Google Shape;819;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8" name="Google Shape;82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5" name="Google Shape;83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9" name="Google Shape;85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4" name="Google Shape;954;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 name="Google Shape;79;p6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 name="Google Shape;80;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6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86" name="Google Shape;86;p6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 name="Google Shape;87;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6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6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6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8" name="Shape 108"/>
        <p:cNvGrpSpPr/>
        <p:nvPr/>
      </p:nvGrpSpPr>
      <p:grpSpPr>
        <a:xfrm>
          <a:off x="0" y="0"/>
          <a:ext cx="0" cy="0"/>
          <a:chOff x="0" y="0"/>
          <a:chExt cx="0" cy="0"/>
        </a:xfrm>
      </p:grpSpPr>
      <p:sp>
        <p:nvSpPr>
          <p:cNvPr id="109" name="Google Shape;109;p118"/>
          <p:cNvSpPr/>
          <p:nvPr/>
        </p:nvSpPr>
        <p:spPr>
          <a:xfrm>
            <a:off x="558209" y="0"/>
            <a:ext cx="11167447" cy="2018806"/>
          </a:xfrm>
          <a:prstGeom prst="rect">
            <a:avLst/>
          </a:prstGeom>
          <a:solidFill>
            <a:schemeClr val="lt1"/>
          </a:solidFill>
          <a:ln cap="flat" cmpd="sng" w="9525">
            <a:solidFill>
              <a:srgbClr val="E3F1EC"/>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 name="Google Shape;110;p118"/>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1" name="Google Shape;111;p118"/>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2" name="Google Shape;112;p118"/>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18"/>
          <p:cNvSpPr txBox="1"/>
          <p:nvPr>
            <p:ph idx="1" type="body"/>
          </p:nvPr>
        </p:nvSpPr>
        <p:spPr>
          <a:xfrm>
            <a:off x="1115568" y="2478024"/>
            <a:ext cx="10168128"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18"/>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18"/>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7" name="Shape 117"/>
        <p:cNvGrpSpPr/>
        <p:nvPr/>
      </p:nvGrpSpPr>
      <p:grpSpPr>
        <a:xfrm>
          <a:off x="0" y="0"/>
          <a:ext cx="0" cy="0"/>
          <a:chOff x="0" y="0"/>
          <a:chExt cx="0" cy="0"/>
        </a:xfrm>
      </p:grpSpPr>
      <p:sp>
        <p:nvSpPr>
          <p:cNvPr id="118" name="Google Shape;118;p119"/>
          <p:cNvSpPr txBox="1"/>
          <p:nvPr>
            <p:ph type="ctrTitle"/>
          </p:nvPr>
        </p:nvSpPr>
        <p:spPr>
          <a:xfrm>
            <a:off x="576072" y="1124712"/>
            <a:ext cx="11036808" cy="317296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8000"/>
              <a:buFont typeface="Avenir"/>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19"/>
          <p:cNvSpPr txBox="1"/>
          <p:nvPr>
            <p:ph idx="1" type="subTitle"/>
          </p:nvPr>
        </p:nvSpPr>
        <p:spPr>
          <a:xfrm>
            <a:off x="576072" y="4727448"/>
            <a:ext cx="11036808" cy="1481328"/>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0" name="Google Shape;120;p119"/>
          <p:cNvSpPr txBox="1"/>
          <p:nvPr>
            <p:ph idx="10" type="dt"/>
          </p:nvPr>
        </p:nvSpPr>
        <p:spPr>
          <a:xfrm>
            <a:off x="576072"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19"/>
          <p:cNvSpPr txBox="1"/>
          <p:nvPr>
            <p:ph idx="12" type="sldNum"/>
          </p:nvPr>
        </p:nvSpPr>
        <p:spPr>
          <a:xfrm>
            <a:off x="886968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119"/>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4" name="Google Shape;124;p119"/>
          <p:cNvSpPr/>
          <p:nvPr/>
        </p:nvSpPr>
        <p:spPr>
          <a:xfrm flipH="1" rot="10800000">
            <a:off x="578652" y="4501201"/>
            <a:ext cx="11034696" cy="18288"/>
          </a:xfrm>
          <a:prstGeom prst="rect">
            <a:avLst/>
          </a:prstGeom>
          <a:solidFill>
            <a:srgbClr val="BADA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5" name="Shape 125"/>
        <p:cNvGrpSpPr/>
        <p:nvPr/>
      </p:nvGrpSpPr>
      <p:grpSpPr>
        <a:xfrm>
          <a:off x="0" y="0"/>
          <a:ext cx="0" cy="0"/>
          <a:chOff x="0" y="0"/>
          <a:chExt cx="0" cy="0"/>
        </a:xfrm>
      </p:grpSpPr>
      <p:sp>
        <p:nvSpPr>
          <p:cNvPr id="126" name="Google Shape;126;p120"/>
          <p:cNvSpPr/>
          <p:nvPr/>
        </p:nvSpPr>
        <p:spPr>
          <a:xfrm>
            <a:off x="558210" y="4981421"/>
            <a:ext cx="11134956" cy="822960"/>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7" name="Google Shape;127;p120"/>
          <p:cNvSpPr/>
          <p:nvPr/>
        </p:nvSpPr>
        <p:spPr>
          <a:xfrm>
            <a:off x="498834" y="5118581"/>
            <a:ext cx="146304"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 name="Google Shape;128;p120"/>
          <p:cNvSpPr txBox="1"/>
          <p:nvPr>
            <p:ph type="title"/>
          </p:nvPr>
        </p:nvSpPr>
        <p:spPr>
          <a:xfrm>
            <a:off x="557784" y="640080"/>
            <a:ext cx="10890504" cy="4114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600"/>
              <a:buFont typeface="Avenir"/>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20"/>
          <p:cNvSpPr txBox="1"/>
          <p:nvPr>
            <p:ph idx="1" type="body"/>
          </p:nvPr>
        </p:nvSpPr>
        <p:spPr>
          <a:xfrm>
            <a:off x="841248" y="5102352"/>
            <a:ext cx="10607040" cy="585216"/>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0" name="Google Shape;130;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3" name="Shape 133"/>
        <p:cNvGrpSpPr/>
        <p:nvPr/>
      </p:nvGrpSpPr>
      <p:grpSpPr>
        <a:xfrm>
          <a:off x="0" y="0"/>
          <a:ext cx="0" cy="0"/>
          <a:chOff x="0" y="0"/>
          <a:chExt cx="0" cy="0"/>
        </a:xfrm>
      </p:grpSpPr>
      <p:sp>
        <p:nvSpPr>
          <p:cNvPr id="134" name="Google Shape;134;p121"/>
          <p:cNvSpPr/>
          <p:nvPr/>
        </p:nvSpPr>
        <p:spPr>
          <a:xfrm>
            <a:off x="558209" y="0"/>
            <a:ext cx="11167447" cy="2018806"/>
          </a:xfrm>
          <a:prstGeom prst="rect">
            <a:avLst/>
          </a:prstGeom>
          <a:solidFill>
            <a:schemeClr val="lt1"/>
          </a:solidFill>
          <a:ln cap="flat" cmpd="sng" w="9525">
            <a:solidFill>
              <a:srgbClr val="E3F1EC"/>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 name="Google Shape;135;p121"/>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6" name="Google Shape;136;p121"/>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7" name="Google Shape;137;p121"/>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121"/>
          <p:cNvSpPr txBox="1"/>
          <p:nvPr>
            <p:ph idx="1" type="body"/>
          </p:nvPr>
        </p:nvSpPr>
        <p:spPr>
          <a:xfrm>
            <a:off x="1115568" y="2478024"/>
            <a:ext cx="49377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21"/>
          <p:cNvSpPr txBox="1"/>
          <p:nvPr>
            <p:ph idx="2" type="body"/>
          </p:nvPr>
        </p:nvSpPr>
        <p:spPr>
          <a:xfrm>
            <a:off x="6345936" y="2478024"/>
            <a:ext cx="49377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21"/>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21"/>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3" name="Shape 143"/>
        <p:cNvGrpSpPr/>
        <p:nvPr/>
      </p:nvGrpSpPr>
      <p:grpSpPr>
        <a:xfrm>
          <a:off x="0" y="0"/>
          <a:ext cx="0" cy="0"/>
          <a:chOff x="0" y="0"/>
          <a:chExt cx="0" cy="0"/>
        </a:xfrm>
      </p:grpSpPr>
      <p:sp>
        <p:nvSpPr>
          <p:cNvPr id="144" name="Google Shape;144;p122"/>
          <p:cNvSpPr/>
          <p:nvPr/>
        </p:nvSpPr>
        <p:spPr>
          <a:xfrm>
            <a:off x="558209" y="0"/>
            <a:ext cx="11167447" cy="2018806"/>
          </a:xfrm>
          <a:prstGeom prst="rect">
            <a:avLst/>
          </a:prstGeom>
          <a:solidFill>
            <a:schemeClr val="lt1"/>
          </a:solidFill>
          <a:ln cap="flat" cmpd="sng" w="9525">
            <a:solidFill>
              <a:srgbClr val="E3F1EC"/>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5" name="Google Shape;145;p122"/>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6" name="Google Shape;146;p122"/>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7" name="Google Shape;147;p12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122"/>
          <p:cNvSpPr txBox="1"/>
          <p:nvPr>
            <p:ph idx="1" type="body"/>
          </p:nvPr>
        </p:nvSpPr>
        <p:spPr>
          <a:xfrm>
            <a:off x="1115568" y="2372650"/>
            <a:ext cx="493776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9" name="Google Shape;149;p122"/>
          <p:cNvSpPr txBox="1"/>
          <p:nvPr>
            <p:ph idx="2" type="body"/>
          </p:nvPr>
        </p:nvSpPr>
        <p:spPr>
          <a:xfrm>
            <a:off x="1115568" y="3203688"/>
            <a:ext cx="4937760" cy="2968512"/>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22"/>
          <p:cNvSpPr txBox="1"/>
          <p:nvPr>
            <p:ph idx="3" type="body"/>
          </p:nvPr>
        </p:nvSpPr>
        <p:spPr>
          <a:xfrm>
            <a:off x="6345936" y="2372650"/>
            <a:ext cx="493776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1" name="Google Shape;151;p122"/>
          <p:cNvSpPr txBox="1"/>
          <p:nvPr>
            <p:ph idx="4" type="body"/>
          </p:nvPr>
        </p:nvSpPr>
        <p:spPr>
          <a:xfrm>
            <a:off x="6345936" y="3203687"/>
            <a:ext cx="4937760" cy="2968511"/>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22"/>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122"/>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123"/>
          <p:cNvSpPr/>
          <p:nvPr/>
        </p:nvSpPr>
        <p:spPr>
          <a:xfrm>
            <a:off x="665853" y="1533525"/>
            <a:ext cx="10917063" cy="3790950"/>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C9C7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7" name="Google Shape;157;p123"/>
          <p:cNvSpPr/>
          <p:nvPr/>
        </p:nvSpPr>
        <p:spPr>
          <a:xfrm>
            <a:off x="609084" y="2971798"/>
            <a:ext cx="128016"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8" name="Google Shape;158;p123"/>
          <p:cNvSpPr txBox="1"/>
          <p:nvPr>
            <p:ph type="title"/>
          </p:nvPr>
        </p:nvSpPr>
        <p:spPr>
          <a:xfrm>
            <a:off x="1078992" y="1938528"/>
            <a:ext cx="10177272" cy="29900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5400"/>
              <a:buFont typeface="Avenir"/>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 name="Shape 162"/>
        <p:cNvGrpSpPr/>
        <p:nvPr/>
      </p:nvGrpSpPr>
      <p:grpSpPr>
        <a:xfrm>
          <a:off x="0" y="0"/>
          <a:ext cx="0" cy="0"/>
          <a:chOff x="0" y="0"/>
          <a:chExt cx="0" cy="0"/>
        </a:xfrm>
      </p:grpSpPr>
      <p:sp>
        <p:nvSpPr>
          <p:cNvPr id="163" name="Google Shape;163;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6" name="Shape 166"/>
        <p:cNvGrpSpPr/>
        <p:nvPr/>
      </p:nvGrpSpPr>
      <p:grpSpPr>
        <a:xfrm>
          <a:off x="0" y="0"/>
          <a:ext cx="0" cy="0"/>
          <a:chOff x="0" y="0"/>
          <a:chExt cx="0" cy="0"/>
        </a:xfrm>
      </p:grpSpPr>
      <p:sp>
        <p:nvSpPr>
          <p:cNvPr id="167" name="Google Shape;167;p125"/>
          <p:cNvSpPr/>
          <p:nvPr/>
        </p:nvSpPr>
        <p:spPr>
          <a:xfrm>
            <a:off x="558210" y="1162033"/>
            <a:ext cx="3740740" cy="4643344"/>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8" name="Google Shape;168;p125"/>
          <p:cNvSpPr/>
          <p:nvPr/>
        </p:nvSpPr>
        <p:spPr>
          <a:xfrm>
            <a:off x="498834" y="1618375"/>
            <a:ext cx="146304" cy="8229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9" name="Google Shape;169;p125"/>
          <p:cNvSpPr txBox="1"/>
          <p:nvPr>
            <p:ph type="title"/>
          </p:nvPr>
        </p:nvSpPr>
        <p:spPr>
          <a:xfrm>
            <a:off x="868680" y="1709928"/>
            <a:ext cx="3099816" cy="170992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400"/>
              <a:buFont typeface="Avenir"/>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125"/>
          <p:cNvSpPr txBox="1"/>
          <p:nvPr>
            <p:ph idx="1" type="body"/>
          </p:nvPr>
        </p:nvSpPr>
        <p:spPr>
          <a:xfrm>
            <a:off x="4965192" y="1709928"/>
            <a:ext cx="6729984" cy="4096512"/>
          </a:xfrm>
          <a:prstGeom prst="rect">
            <a:avLst/>
          </a:prstGeom>
          <a:noFill/>
          <a:ln>
            <a:noFill/>
          </a:ln>
        </p:spPr>
        <p:txBody>
          <a:bodyPr anchorCtr="0" anchor="t" bIns="45700" lIns="91425" spcFirstLastPara="1" rIns="91425" wrap="square" tIns="45700">
            <a:norm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1" name="Google Shape;171;p125"/>
          <p:cNvSpPr txBox="1"/>
          <p:nvPr>
            <p:ph idx="2" type="body"/>
          </p:nvPr>
        </p:nvSpPr>
        <p:spPr>
          <a:xfrm>
            <a:off x="868680" y="3429000"/>
            <a:ext cx="3099816" cy="20665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2" name="Google Shape;172;p125"/>
          <p:cNvSpPr txBox="1"/>
          <p:nvPr>
            <p:ph idx="10" type="dt"/>
          </p:nvPr>
        </p:nvSpPr>
        <p:spPr>
          <a:xfrm>
            <a:off x="86868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5" name="Shape 175"/>
        <p:cNvGrpSpPr/>
        <p:nvPr/>
      </p:nvGrpSpPr>
      <p:grpSpPr>
        <a:xfrm>
          <a:off x="0" y="0"/>
          <a:ext cx="0" cy="0"/>
          <a:chOff x="0" y="0"/>
          <a:chExt cx="0" cy="0"/>
        </a:xfrm>
      </p:grpSpPr>
      <p:sp>
        <p:nvSpPr>
          <p:cNvPr id="176" name="Google Shape;176;p126"/>
          <p:cNvSpPr/>
          <p:nvPr/>
        </p:nvSpPr>
        <p:spPr>
          <a:xfrm>
            <a:off x="558210" y="1162033"/>
            <a:ext cx="3740740" cy="4643344"/>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7" name="Google Shape;177;p126"/>
          <p:cNvSpPr/>
          <p:nvPr/>
        </p:nvSpPr>
        <p:spPr>
          <a:xfrm>
            <a:off x="498834" y="1618375"/>
            <a:ext cx="146304" cy="8229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8" name="Google Shape;178;p126"/>
          <p:cNvSpPr txBox="1"/>
          <p:nvPr>
            <p:ph type="title"/>
          </p:nvPr>
        </p:nvSpPr>
        <p:spPr>
          <a:xfrm>
            <a:off x="868680" y="1709928"/>
            <a:ext cx="3099816" cy="170992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400"/>
              <a:buFont typeface="Avenir"/>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126"/>
          <p:cNvSpPr/>
          <p:nvPr>
            <p:ph idx="2" type="pic"/>
          </p:nvPr>
        </p:nvSpPr>
        <p:spPr>
          <a:xfrm>
            <a:off x="4965192" y="1161288"/>
            <a:ext cx="6729984" cy="4645152"/>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2800"/>
              <a:buFont typeface="Arial"/>
              <a:buNone/>
              <a:defRPr b="0" i="0" sz="2800" u="none" cap="none" strike="noStrike">
                <a:solidFill>
                  <a:schemeClr val="dk1"/>
                </a:solidFill>
                <a:latin typeface="Avenir"/>
                <a:ea typeface="Avenir"/>
                <a:cs typeface="Avenir"/>
                <a:sym typeface="Avenir"/>
              </a:defRPr>
            </a:lvl1pPr>
            <a:lvl2pPr lvl="1" marR="0" rtl="0" algn="l">
              <a:lnSpc>
                <a:spcPct val="110000"/>
              </a:lnSpc>
              <a:spcBef>
                <a:spcPts val="500"/>
              </a:spcBef>
              <a:spcAft>
                <a:spcPts val="0"/>
              </a:spcAft>
              <a:buClr>
                <a:schemeClr val="dk1"/>
              </a:buClr>
              <a:buSzPts val="2800"/>
              <a:buFont typeface="Arial"/>
              <a:buNone/>
              <a:defRPr b="0" i="0" sz="2800" u="none" cap="none" strike="noStrike">
                <a:solidFill>
                  <a:schemeClr val="dk1"/>
                </a:solidFill>
                <a:latin typeface="Avenir"/>
                <a:ea typeface="Avenir"/>
                <a:cs typeface="Avenir"/>
                <a:sym typeface="Avenir"/>
              </a:defRPr>
            </a:lvl2pPr>
            <a:lvl3pPr lvl="2" marR="0" rtl="0" algn="l">
              <a:lnSpc>
                <a:spcPct val="110000"/>
              </a:lnSpc>
              <a:spcBef>
                <a:spcPts val="500"/>
              </a:spcBef>
              <a:spcAft>
                <a:spcPts val="0"/>
              </a:spcAft>
              <a:buClr>
                <a:schemeClr val="dk1"/>
              </a:buClr>
              <a:buSzPts val="2400"/>
              <a:buFont typeface="Arial"/>
              <a:buNone/>
              <a:defRPr b="0" i="0" sz="2400" u="none" cap="none" strike="noStrike">
                <a:solidFill>
                  <a:schemeClr val="dk1"/>
                </a:solidFill>
                <a:latin typeface="Avenir"/>
                <a:ea typeface="Avenir"/>
                <a:cs typeface="Avenir"/>
                <a:sym typeface="Avenir"/>
              </a:defRPr>
            </a:lvl3pPr>
            <a:lvl4pPr lvl="3" marR="0" rtl="0" algn="l">
              <a:lnSpc>
                <a:spcPct val="11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4pPr>
            <a:lvl5pPr lvl="4" marR="0" rtl="0" algn="l">
              <a:lnSpc>
                <a:spcPct val="11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9pPr>
          </a:lstStyle>
          <a:p/>
        </p:txBody>
      </p:sp>
      <p:sp>
        <p:nvSpPr>
          <p:cNvPr id="180" name="Google Shape;180;p126"/>
          <p:cNvSpPr txBox="1"/>
          <p:nvPr>
            <p:ph idx="1" type="body"/>
          </p:nvPr>
        </p:nvSpPr>
        <p:spPr>
          <a:xfrm>
            <a:off x="868680" y="3438144"/>
            <a:ext cx="3099816" cy="20574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1" name="Google Shape;181;p126"/>
          <p:cNvSpPr txBox="1"/>
          <p:nvPr>
            <p:ph idx="10" type="dt"/>
          </p:nvPr>
        </p:nvSpPr>
        <p:spPr>
          <a:xfrm>
            <a:off x="86868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1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1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4" name="Shape 184"/>
        <p:cNvGrpSpPr/>
        <p:nvPr/>
      </p:nvGrpSpPr>
      <p:grpSpPr>
        <a:xfrm>
          <a:off x="0" y="0"/>
          <a:ext cx="0" cy="0"/>
          <a:chOff x="0" y="0"/>
          <a:chExt cx="0" cy="0"/>
        </a:xfrm>
      </p:grpSpPr>
      <p:sp>
        <p:nvSpPr>
          <p:cNvPr id="185" name="Google Shape;185;p1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1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1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0" name="Shape 190"/>
        <p:cNvGrpSpPr/>
        <p:nvPr/>
      </p:nvGrpSpPr>
      <p:grpSpPr>
        <a:xfrm>
          <a:off x="0" y="0"/>
          <a:ext cx="0" cy="0"/>
          <a:chOff x="0" y="0"/>
          <a:chExt cx="0" cy="0"/>
        </a:xfrm>
      </p:grpSpPr>
      <p:sp>
        <p:nvSpPr>
          <p:cNvPr id="191" name="Google Shape;191;p1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1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1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1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6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5" name="Shape 45"/>
        <p:cNvGrpSpPr/>
        <p:nvPr/>
      </p:nvGrpSpPr>
      <p:grpSpPr>
        <a:xfrm>
          <a:off x="0" y="0"/>
          <a:ext cx="0" cy="0"/>
          <a:chOff x="0" y="0"/>
          <a:chExt cx="0" cy="0"/>
        </a:xfrm>
      </p:grpSpPr>
      <p:sp>
        <p:nvSpPr>
          <p:cNvPr id="46" name="Google Shape;46;p5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 name="Google Shape;48;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6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6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6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6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6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2.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4.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
        <p:nvSpPr>
          <p:cNvPr id="28" name="Google Shape;28;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 name="Google Shape;29;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1" name="Google Shape;31;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 name="Google Shape;32;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venir"/>
              <a:buNone/>
              <a:defRPr b="0" i="0" sz="4400" u="none" cap="none" strike="noStrik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 name="Google Shape;104;p1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1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11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05" name="Google Shape;105;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6" name="Google Shape;106;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 name="Google Shape;107;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hart" Target="../charts/char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hart" Target="../charts/char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hart" Target="../charts/char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hart" Target="../charts/char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hart" Target="../charts/char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hart" Target="../charts/char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hart" Target="../charts/char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hart" Target="../charts/char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19.xml"/><Relationship Id="rId4" Type="http://schemas.openxmlformats.org/officeDocument/2006/relationships/slide" Target="/ppt/slides/slide32.xml"/><Relationship Id="rId9" Type="http://schemas.openxmlformats.org/officeDocument/2006/relationships/slide" Target="/ppt/slides/slide76.xml"/><Relationship Id="rId5" Type="http://schemas.openxmlformats.org/officeDocument/2006/relationships/slide" Target="/ppt/slides/slide42.xml"/><Relationship Id="rId6" Type="http://schemas.openxmlformats.org/officeDocument/2006/relationships/slide" Target="/ppt/slides/slide54.xml"/><Relationship Id="rId7" Type="http://schemas.openxmlformats.org/officeDocument/2006/relationships/slide" Target="/ppt/slides/slide60.xml"/><Relationship Id="rId8" Type="http://schemas.openxmlformats.org/officeDocument/2006/relationships/slide" Target="/ppt/slides/slide6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eia.gov/energyexplained/use-of-energ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hart" Target="../charts/char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chart" Target="../charts/char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chart" Target="../charts/char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hart" Target="../charts/char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1"/>
          <p:cNvSpPr/>
          <p:nvPr/>
        </p:nvSpPr>
        <p:spPr>
          <a:xfrm>
            <a:off x="0" y="609599"/>
            <a:ext cx="12192000" cy="62484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01" name="Google Shape;201;p1"/>
          <p:cNvPicPr preferRelativeResize="0"/>
          <p:nvPr/>
        </p:nvPicPr>
        <p:blipFill rotWithShape="1">
          <a:blip r:embed="rId3">
            <a:alphaModFix/>
          </a:blip>
          <a:srcRect b="9820" l="0" r="0" t="45715"/>
          <a:stretch/>
        </p:blipFill>
        <p:spPr>
          <a:xfrm flipH="1" rot="10800000">
            <a:off x="0" y="2374533"/>
            <a:ext cx="12192000" cy="3049325"/>
          </a:xfrm>
          <a:custGeom>
            <a:rect b="b" l="l" r="r" t="t"/>
            <a:pathLst>
              <a:path extrusionOk="0" h="3049325" w="12192000">
                <a:moveTo>
                  <a:pt x="0" y="0"/>
                </a:moveTo>
                <a:lnTo>
                  <a:pt x="12192000" y="0"/>
                </a:lnTo>
                <a:lnTo>
                  <a:pt x="12192000" y="3049325"/>
                </a:lnTo>
                <a:lnTo>
                  <a:pt x="0" y="3049325"/>
                </a:lnTo>
                <a:close/>
              </a:path>
            </a:pathLst>
          </a:custGeom>
          <a:noFill/>
          <a:ln>
            <a:noFill/>
          </a:ln>
        </p:spPr>
      </p:pic>
      <p:sp>
        <p:nvSpPr>
          <p:cNvPr id="202" name="Google Shape;202;p1"/>
          <p:cNvSpPr/>
          <p:nvPr/>
        </p:nvSpPr>
        <p:spPr>
          <a:xfrm>
            <a:off x="0" y="0"/>
            <a:ext cx="12188952" cy="3238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1"/>
          <p:cNvSpPr txBox="1"/>
          <p:nvPr>
            <p:ph type="ctrTitle"/>
          </p:nvPr>
        </p:nvSpPr>
        <p:spPr>
          <a:xfrm>
            <a:off x="804484" y="940391"/>
            <a:ext cx="10021446" cy="2944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600">
                <a:solidFill>
                  <a:srgbClr val="000000"/>
                </a:solidFill>
              </a:rPr>
              <a:t>Exploratory Data Analysis</a:t>
            </a:r>
            <a:endParaRPr/>
          </a:p>
        </p:txBody>
      </p:sp>
      <p:sp>
        <p:nvSpPr>
          <p:cNvPr id="204" name="Google Shape;204;p1"/>
          <p:cNvSpPr txBox="1"/>
          <p:nvPr>
            <p:ph idx="1" type="subTitle"/>
          </p:nvPr>
        </p:nvSpPr>
        <p:spPr>
          <a:xfrm>
            <a:off x="804788" y="5318990"/>
            <a:ext cx="9416898" cy="7236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600"/>
              </a:spcAft>
              <a:buClr>
                <a:schemeClr val="dk1"/>
              </a:buClr>
              <a:buSzPts val="2400"/>
              <a:buNone/>
            </a:pPr>
            <a:r>
              <a:rPr lang="en-US">
                <a:solidFill>
                  <a:srgbClr val="FFFFFF"/>
                </a:solidFill>
              </a:rPr>
              <a:t>Joy, Linda, Maggie, Haijing, Hanyun</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11"/>
          <p:cNvSpPr/>
          <p:nvPr/>
        </p:nvSpPr>
        <p:spPr>
          <a:xfrm>
            <a:off x="558209" y="0"/>
            <a:ext cx="11167447" cy="2018806"/>
          </a:xfrm>
          <a:prstGeom prst="rect">
            <a:avLst/>
          </a:prstGeom>
          <a:solidFill>
            <a:schemeClr val="lt1"/>
          </a:solidFill>
          <a:ln cap="flat" cmpd="sng" w="9525">
            <a:solidFill>
              <a:srgbClr val="E1E1E1"/>
            </a:solidFill>
            <a:prstDash val="solid"/>
            <a:round/>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2" name="Google Shape;292;p11"/>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3" name="Google Shape;293;p11"/>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000"/>
              <a:t>State analysis</a:t>
            </a:r>
            <a:endParaRPr/>
          </a:p>
        </p:txBody>
      </p:sp>
      <p:sp>
        <p:nvSpPr>
          <p:cNvPr id="294" name="Google Shape;294;p11"/>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95" name="Google Shape;295;p11"/>
          <p:cNvSpPr txBox="1"/>
          <p:nvPr>
            <p:ph idx="1" type="body"/>
          </p:nvPr>
        </p:nvSpPr>
        <p:spPr>
          <a:xfrm>
            <a:off x="1115568" y="2481943"/>
            <a:ext cx="10168128" cy="369502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sz="2200"/>
              <a:t>States where the residential sector is the main user for distributed solar energy:</a:t>
            </a:r>
            <a:endParaRPr/>
          </a:p>
          <a:p>
            <a:pPr indent="-50800" lvl="0" marL="228600" rtl="0" algn="l">
              <a:lnSpc>
                <a:spcPct val="90000"/>
              </a:lnSpc>
              <a:spcBef>
                <a:spcPts val="1000"/>
              </a:spcBef>
              <a:spcAft>
                <a:spcPts val="0"/>
              </a:spcAft>
              <a:buClr>
                <a:schemeClr val="dk1"/>
              </a:buClr>
              <a:buSzPts val="2800"/>
              <a:buNone/>
            </a:pPr>
            <a:r>
              <a:t/>
            </a:r>
            <a:endParaRPr sz="2200"/>
          </a:p>
          <a:p>
            <a:pPr indent="-514350" lvl="0" marL="514350" rtl="0" algn="l">
              <a:lnSpc>
                <a:spcPct val="90000"/>
              </a:lnSpc>
              <a:spcBef>
                <a:spcPts val="1000"/>
              </a:spcBef>
              <a:spcAft>
                <a:spcPts val="0"/>
              </a:spcAft>
              <a:buSzPts val="2800"/>
              <a:buChar char="•"/>
            </a:pPr>
            <a:r>
              <a:rPr lang="en-US" sz="2200"/>
              <a:t>California</a:t>
            </a:r>
            <a:endParaRPr/>
          </a:p>
          <a:p>
            <a:pPr indent="-514350" lvl="0" marL="514350" rtl="0" algn="l">
              <a:lnSpc>
                <a:spcPct val="90000"/>
              </a:lnSpc>
              <a:spcBef>
                <a:spcPts val="1000"/>
              </a:spcBef>
              <a:spcAft>
                <a:spcPts val="0"/>
              </a:spcAft>
              <a:buSzPts val="2800"/>
              <a:buChar char="•"/>
            </a:pPr>
            <a:r>
              <a:rPr lang="en-US" sz="2200"/>
              <a:t>Arizona</a:t>
            </a:r>
            <a:endParaRPr/>
          </a:p>
          <a:p>
            <a:pPr indent="-514350" lvl="0" marL="514350" rtl="0" algn="l">
              <a:lnSpc>
                <a:spcPct val="90000"/>
              </a:lnSpc>
              <a:spcBef>
                <a:spcPts val="1000"/>
              </a:spcBef>
              <a:spcAft>
                <a:spcPts val="0"/>
              </a:spcAft>
              <a:buSzPts val="2800"/>
              <a:buChar char="•"/>
            </a:pPr>
            <a:r>
              <a:rPr lang="en-US" sz="2200"/>
              <a:t>New York</a:t>
            </a:r>
            <a:endParaRPr/>
          </a:p>
          <a:p>
            <a:pPr indent="-514350" lvl="0" marL="514350" rtl="0" algn="l">
              <a:lnSpc>
                <a:spcPct val="90000"/>
              </a:lnSpc>
              <a:spcBef>
                <a:spcPts val="1000"/>
              </a:spcBef>
              <a:spcAft>
                <a:spcPts val="0"/>
              </a:spcAft>
              <a:buSzPts val="2800"/>
              <a:buChar char="•"/>
            </a:pPr>
            <a:r>
              <a:rPr lang="en-US" sz="2200"/>
              <a:t>Hawaii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12"/>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2" name="Google Shape;302;p12"/>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California: distributed-PV by sector</a:t>
            </a:r>
            <a:endParaRPr/>
          </a:p>
        </p:txBody>
      </p:sp>
      <p:sp>
        <p:nvSpPr>
          <p:cNvPr id="303" name="Google Shape;303;p12"/>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04" name="Google Shape;304;p12"/>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05" name="Google Shape;305;p12"/>
          <p:cNvSpPr txBox="1"/>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In 2019, the residential sector contributes 62% of distributed solar generation in California.</a:t>
            </a:r>
            <a:endParaRPr/>
          </a:p>
        </p:txBody>
      </p:sp>
      <p:graphicFrame>
        <p:nvGraphicFramePr>
          <p:cNvPr id="306" name="Google Shape;306;p12"/>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13"/>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4" name="Google Shape;314;p13"/>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California: residential</a:t>
            </a:r>
            <a:endParaRPr/>
          </a:p>
        </p:txBody>
      </p:sp>
      <p:sp>
        <p:nvSpPr>
          <p:cNvPr id="315" name="Google Shape;315;p13"/>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16" name="Google Shape;316;p13"/>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17" name="Google Shape;317;p13"/>
          <p:cNvSpPr txBox="1"/>
          <p:nvPr/>
        </p:nvSpPr>
        <p:spPr>
          <a:xfrm>
            <a:off x="5048213" y="365125"/>
            <a:ext cx="6382954" cy="2089317"/>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600"/>
              <a:buFont typeface="Arial"/>
              <a:buChar char="•"/>
            </a:pPr>
            <a:r>
              <a:rPr b="0" i="0" lang="en-US" sz="1600" u="none" cap="none" strike="noStrike">
                <a:solidFill>
                  <a:schemeClr val="dk1"/>
                </a:solidFill>
                <a:latin typeface="Arial"/>
                <a:ea typeface="Arial"/>
                <a:cs typeface="Arial"/>
                <a:sym typeface="Arial"/>
              </a:rPr>
              <a:t>The relationship between electricity sales and distributed solar generation is negatively related.</a:t>
            </a:r>
            <a:endParaRPr/>
          </a:p>
          <a:p>
            <a:pPr indent="-228600" lvl="0" marL="285750" marR="0" rtl="0" algn="l">
              <a:lnSpc>
                <a:spcPct val="90000"/>
              </a:lnSpc>
              <a:spcBef>
                <a:spcPts val="600"/>
              </a:spcBef>
              <a:spcAft>
                <a:spcPts val="0"/>
              </a:spcAft>
              <a:buClr>
                <a:srgbClr val="000000"/>
              </a:buClr>
              <a:buSzPts val="1600"/>
              <a:buFont typeface="Arial"/>
              <a:buChar char="•"/>
            </a:pPr>
            <a:r>
              <a:rPr b="0" i="0" lang="en-US" sz="1600" u="none" cap="none" strike="noStrike">
                <a:solidFill>
                  <a:schemeClr val="dk1"/>
                </a:solidFill>
                <a:latin typeface="Arial"/>
                <a:ea typeface="Arial"/>
                <a:cs typeface="Arial"/>
                <a:sym typeface="Arial"/>
              </a:rPr>
              <a:t>In summer, when solar energy is more available, there is increase in distributed solar generation, and a decrease in electricity sales.</a:t>
            </a:r>
            <a:endParaRPr/>
          </a:p>
          <a:p>
            <a:pPr indent="-228600" lvl="0" marL="285750" marR="0" rtl="0" algn="l">
              <a:lnSpc>
                <a:spcPct val="90000"/>
              </a:lnSpc>
              <a:spcBef>
                <a:spcPts val="600"/>
              </a:spcBef>
              <a:spcAft>
                <a:spcPts val="0"/>
              </a:spcAft>
              <a:buClr>
                <a:srgbClr val="000000"/>
              </a:buClr>
              <a:buSzPts val="1600"/>
              <a:buFont typeface="Arial"/>
              <a:buChar char="•"/>
            </a:pPr>
            <a:r>
              <a:rPr b="0" i="0" lang="en-US" sz="1600" u="none" cap="none" strike="noStrike">
                <a:solidFill>
                  <a:schemeClr val="dk1"/>
                </a:solidFill>
                <a:latin typeface="Arial"/>
                <a:ea typeface="Arial"/>
                <a:cs typeface="Arial"/>
                <a:sym typeface="Arial"/>
              </a:rPr>
              <a:t>In winter, when solar energy is less available, there is decrease in distributed solar generation and increase in electricity sales.</a:t>
            </a:r>
            <a:endParaRPr/>
          </a:p>
        </p:txBody>
      </p:sp>
      <p:graphicFrame>
        <p:nvGraphicFramePr>
          <p:cNvPr id="318" name="Google Shape;318;p13"/>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4" name="Google Shape;324;p14"/>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5" name="Google Shape;325;p14"/>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Arizona: distributed-PV by sector </a:t>
            </a:r>
            <a:endParaRPr/>
          </a:p>
        </p:txBody>
      </p:sp>
      <p:sp>
        <p:nvSpPr>
          <p:cNvPr id="326" name="Google Shape;326;p14"/>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27" name="Google Shape;327;p14"/>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28" name="Google Shape;328;p14"/>
          <p:cNvSpPr txBox="1"/>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In 2019, the residential sector contributes 70% of distributed solar generation in Arizona.</a:t>
            </a:r>
            <a:endParaRPr/>
          </a:p>
        </p:txBody>
      </p:sp>
      <p:graphicFrame>
        <p:nvGraphicFramePr>
          <p:cNvPr id="329" name="Google Shape;329;p14"/>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5" name="Google Shape;335;p15"/>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36" name="Google Shape;336;p15"/>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Arizona: residential</a:t>
            </a:r>
            <a:endParaRPr/>
          </a:p>
        </p:txBody>
      </p:sp>
      <p:sp>
        <p:nvSpPr>
          <p:cNvPr id="337" name="Google Shape;337;p15"/>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38" name="Google Shape;338;p15"/>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39" name="Google Shape;339;p15"/>
          <p:cNvSpPr txBox="1"/>
          <p:nvPr/>
        </p:nvSpPr>
        <p:spPr>
          <a:xfrm>
            <a:off x="5279785" y="505838"/>
            <a:ext cx="6357799" cy="1838528"/>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70000"/>
              </a:lnSpc>
              <a:spcBef>
                <a:spcPts val="0"/>
              </a:spcBef>
              <a:spcAft>
                <a:spcPts val="0"/>
              </a:spcAft>
              <a:buClr>
                <a:srgbClr val="000000"/>
              </a:buClr>
              <a:buSzPts val="1665"/>
              <a:buFont typeface="Arial"/>
              <a:buChar char="•"/>
            </a:pPr>
            <a:r>
              <a:rPr b="0" i="0" lang="en-US" sz="1665" u="none" cap="none" strike="noStrike">
                <a:solidFill>
                  <a:schemeClr val="dk1"/>
                </a:solidFill>
                <a:latin typeface="Arial"/>
                <a:ea typeface="Arial"/>
                <a:cs typeface="Arial"/>
                <a:sym typeface="Arial"/>
              </a:rPr>
              <a:t>The relationship between electricity sales and distributed solar generation is negatively related.</a:t>
            </a:r>
            <a:endParaRPr/>
          </a:p>
          <a:p>
            <a:pPr indent="-228600" lvl="0" marL="285750" marR="0" rtl="0" algn="l">
              <a:lnSpc>
                <a:spcPct val="70000"/>
              </a:lnSpc>
              <a:spcBef>
                <a:spcPts val="600"/>
              </a:spcBef>
              <a:spcAft>
                <a:spcPts val="0"/>
              </a:spcAft>
              <a:buClr>
                <a:srgbClr val="000000"/>
              </a:buClr>
              <a:buSzPts val="1665"/>
              <a:buFont typeface="Arial"/>
              <a:buChar char="•"/>
            </a:pPr>
            <a:r>
              <a:rPr b="0" i="0" lang="en-US" sz="1665" u="none" cap="none" strike="noStrike">
                <a:solidFill>
                  <a:schemeClr val="dk1"/>
                </a:solidFill>
                <a:latin typeface="Arial"/>
                <a:ea typeface="Arial"/>
                <a:cs typeface="Arial"/>
                <a:sym typeface="Arial"/>
              </a:rPr>
              <a:t>In summer, when solar energy is more available, there is increase in distributed solar generation, and a decrease in electricity sales.</a:t>
            </a:r>
            <a:endParaRPr/>
          </a:p>
          <a:p>
            <a:pPr indent="-228600" lvl="0" marL="285750" marR="0" rtl="0" algn="l">
              <a:lnSpc>
                <a:spcPct val="70000"/>
              </a:lnSpc>
              <a:spcBef>
                <a:spcPts val="600"/>
              </a:spcBef>
              <a:spcAft>
                <a:spcPts val="0"/>
              </a:spcAft>
              <a:buClr>
                <a:srgbClr val="000000"/>
              </a:buClr>
              <a:buSzPts val="1665"/>
              <a:buFont typeface="Arial"/>
              <a:buChar char="•"/>
            </a:pPr>
            <a:r>
              <a:rPr b="0" i="0" lang="en-US" sz="1665" u="none" cap="none" strike="noStrike">
                <a:solidFill>
                  <a:schemeClr val="dk1"/>
                </a:solidFill>
                <a:latin typeface="Arial"/>
                <a:ea typeface="Arial"/>
                <a:cs typeface="Arial"/>
                <a:sym typeface="Arial"/>
              </a:rPr>
              <a:t>In winter, when solar energy is less available, there is decrease in distributed solar generation and increase in electricity sales.</a:t>
            </a:r>
            <a:endParaRPr/>
          </a:p>
        </p:txBody>
      </p:sp>
      <p:graphicFrame>
        <p:nvGraphicFramePr>
          <p:cNvPr id="340" name="Google Shape;340;p15"/>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1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16"/>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7" name="Google Shape;347;p16"/>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New York: distributed-PV by sector </a:t>
            </a:r>
            <a:endParaRPr/>
          </a:p>
        </p:txBody>
      </p:sp>
      <p:sp>
        <p:nvSpPr>
          <p:cNvPr id="348" name="Google Shape;348;p16"/>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9" name="Google Shape;349;p16"/>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50" name="Google Shape;350;p16"/>
          <p:cNvSpPr txBox="1"/>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In 2019, the residential sector contributes 56% of distributed solar generation in New York.</a:t>
            </a:r>
            <a:endParaRPr/>
          </a:p>
        </p:txBody>
      </p:sp>
      <p:graphicFrame>
        <p:nvGraphicFramePr>
          <p:cNvPr id="351" name="Google Shape;351;p16"/>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
        <p:nvSpPr>
          <p:cNvPr id="356" name="Google Shape;356;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p17"/>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8" name="Google Shape;358;p17"/>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New York: residential</a:t>
            </a:r>
            <a:endParaRPr/>
          </a:p>
        </p:txBody>
      </p:sp>
      <p:sp>
        <p:nvSpPr>
          <p:cNvPr id="359" name="Google Shape;359;p17"/>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60" name="Google Shape;360;p17"/>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61" name="Google Shape;361;p17"/>
          <p:cNvSpPr txBox="1"/>
          <p:nvPr/>
        </p:nvSpPr>
        <p:spPr>
          <a:xfrm>
            <a:off x="5161414" y="586822"/>
            <a:ext cx="6092066" cy="1777000"/>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480"/>
              <a:buFont typeface="Arial"/>
              <a:buChar char="•"/>
            </a:pPr>
            <a:r>
              <a:rPr b="0" i="0" lang="en-US" sz="1480" u="none" cap="none" strike="noStrike">
                <a:solidFill>
                  <a:schemeClr val="dk1"/>
                </a:solidFill>
                <a:latin typeface="Arial"/>
                <a:ea typeface="Arial"/>
                <a:cs typeface="Arial"/>
                <a:sym typeface="Arial"/>
              </a:rPr>
              <a:t>The relationship between electricity sales and distributed solar generation is negatively related.</a:t>
            </a:r>
            <a:endParaRPr/>
          </a:p>
          <a:p>
            <a:pPr indent="-228600" lvl="0" marL="285750" marR="0" rtl="0" algn="l">
              <a:lnSpc>
                <a:spcPct val="90000"/>
              </a:lnSpc>
              <a:spcBef>
                <a:spcPts val="600"/>
              </a:spcBef>
              <a:spcAft>
                <a:spcPts val="0"/>
              </a:spcAft>
              <a:buClr>
                <a:srgbClr val="000000"/>
              </a:buClr>
              <a:buSzPts val="1480"/>
              <a:buFont typeface="Arial"/>
              <a:buChar char="•"/>
            </a:pPr>
            <a:r>
              <a:rPr b="0" i="0" lang="en-US" sz="1480" u="none" cap="none" strike="noStrike">
                <a:solidFill>
                  <a:schemeClr val="dk1"/>
                </a:solidFill>
                <a:latin typeface="Arial"/>
                <a:ea typeface="Arial"/>
                <a:cs typeface="Arial"/>
                <a:sym typeface="Arial"/>
              </a:rPr>
              <a:t>In summer, when solar energy is more available, there is increase in distributed solar generation, and a decrease in electricity sales.</a:t>
            </a:r>
            <a:endParaRPr/>
          </a:p>
          <a:p>
            <a:pPr indent="-228600" lvl="0" marL="285750" marR="0" rtl="0" algn="l">
              <a:lnSpc>
                <a:spcPct val="90000"/>
              </a:lnSpc>
              <a:spcBef>
                <a:spcPts val="600"/>
              </a:spcBef>
              <a:spcAft>
                <a:spcPts val="0"/>
              </a:spcAft>
              <a:buClr>
                <a:srgbClr val="000000"/>
              </a:buClr>
              <a:buSzPts val="1480"/>
              <a:buFont typeface="Arial"/>
              <a:buChar char="•"/>
            </a:pPr>
            <a:r>
              <a:rPr b="0" i="0" lang="en-US" sz="1480" u="none" cap="none" strike="noStrike">
                <a:solidFill>
                  <a:schemeClr val="dk1"/>
                </a:solidFill>
                <a:latin typeface="Arial"/>
                <a:ea typeface="Arial"/>
                <a:cs typeface="Arial"/>
                <a:sym typeface="Arial"/>
              </a:rPr>
              <a:t>In winter, when solar energy is less available, there is decrease in distributed solar generation and increase in electricity sales.</a:t>
            </a:r>
            <a:endParaRPr/>
          </a:p>
        </p:txBody>
      </p:sp>
      <p:graphicFrame>
        <p:nvGraphicFramePr>
          <p:cNvPr id="362" name="Google Shape;362;p17"/>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8" name="Google Shape;368;p18"/>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9" name="Google Shape;369;p18"/>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Hawaii: distributed-PV by sector </a:t>
            </a:r>
            <a:endParaRPr/>
          </a:p>
        </p:txBody>
      </p:sp>
      <p:sp>
        <p:nvSpPr>
          <p:cNvPr id="370" name="Google Shape;370;p18"/>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71" name="Google Shape;371;p18"/>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72" name="Google Shape;372;p18"/>
          <p:cNvSpPr txBox="1"/>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In 2019, the residential sector contributes 60% of distributed solar generation in Hawaii.</a:t>
            </a:r>
            <a:endParaRPr/>
          </a:p>
        </p:txBody>
      </p:sp>
      <p:graphicFrame>
        <p:nvGraphicFramePr>
          <p:cNvPr id="373" name="Google Shape;373;p18"/>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
        <p:nvSpPr>
          <p:cNvPr id="378" name="Google Shape;378;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9" name="Google Shape;379;p19"/>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0" name="Google Shape;380;p19"/>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Hawaii: residential</a:t>
            </a:r>
            <a:endParaRPr/>
          </a:p>
        </p:txBody>
      </p:sp>
      <p:sp>
        <p:nvSpPr>
          <p:cNvPr id="381" name="Google Shape;381;p19"/>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82" name="Google Shape;382;p19"/>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83" name="Google Shape;383;p19"/>
          <p:cNvSpPr txBox="1"/>
          <p:nvPr/>
        </p:nvSpPr>
        <p:spPr>
          <a:xfrm>
            <a:off x="5287156" y="475972"/>
            <a:ext cx="6350428" cy="1867620"/>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600"/>
              <a:buFont typeface="Arial"/>
              <a:buChar char="•"/>
            </a:pPr>
            <a:r>
              <a:rPr b="0" i="0" lang="en-US" sz="1600" u="none" cap="none" strike="noStrike">
                <a:solidFill>
                  <a:schemeClr val="dk1"/>
                </a:solidFill>
                <a:latin typeface="Arial"/>
                <a:ea typeface="Arial"/>
                <a:cs typeface="Arial"/>
                <a:sym typeface="Arial"/>
              </a:rPr>
              <a:t>The relationship between electricity sales and distributed solar generation is negatively related.</a:t>
            </a:r>
            <a:endParaRPr/>
          </a:p>
          <a:p>
            <a:pPr indent="-228600" lvl="0" marL="285750" marR="0" rtl="0" algn="l">
              <a:lnSpc>
                <a:spcPct val="90000"/>
              </a:lnSpc>
              <a:spcBef>
                <a:spcPts val="600"/>
              </a:spcBef>
              <a:spcAft>
                <a:spcPts val="0"/>
              </a:spcAft>
              <a:buClr>
                <a:srgbClr val="000000"/>
              </a:buClr>
              <a:buSzPts val="1600"/>
              <a:buFont typeface="Arial"/>
              <a:buChar char="•"/>
            </a:pPr>
            <a:r>
              <a:rPr b="0" i="0" lang="en-US" sz="1600" u="none" cap="none" strike="noStrike">
                <a:solidFill>
                  <a:schemeClr val="dk1"/>
                </a:solidFill>
                <a:latin typeface="Arial"/>
                <a:ea typeface="Arial"/>
                <a:cs typeface="Arial"/>
                <a:sym typeface="Arial"/>
              </a:rPr>
              <a:t>In summer, when solar energy is more available, there is increase in distributed solar generation, and a decrease in electricity sales.</a:t>
            </a:r>
            <a:endParaRPr/>
          </a:p>
          <a:p>
            <a:pPr indent="-228600" lvl="0" marL="285750" marR="0" rtl="0" algn="l">
              <a:lnSpc>
                <a:spcPct val="90000"/>
              </a:lnSpc>
              <a:spcBef>
                <a:spcPts val="600"/>
              </a:spcBef>
              <a:spcAft>
                <a:spcPts val="0"/>
              </a:spcAft>
              <a:buClr>
                <a:srgbClr val="000000"/>
              </a:buClr>
              <a:buSzPts val="1600"/>
              <a:buFont typeface="Arial"/>
              <a:buChar char="•"/>
            </a:pPr>
            <a:r>
              <a:rPr b="0" i="0" lang="en-US" sz="1600" u="none" cap="none" strike="noStrike">
                <a:solidFill>
                  <a:schemeClr val="dk1"/>
                </a:solidFill>
                <a:latin typeface="Arial"/>
                <a:ea typeface="Arial"/>
                <a:cs typeface="Arial"/>
                <a:sym typeface="Arial"/>
              </a:rPr>
              <a:t>In winter, when solar energy is less available, there is decrease in distributed solar generation and increase in electricity sales.</a:t>
            </a:r>
            <a:endParaRPr/>
          </a:p>
        </p:txBody>
      </p:sp>
      <p:graphicFrame>
        <p:nvGraphicFramePr>
          <p:cNvPr id="384" name="Google Shape;384;p19"/>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sp>
        <p:nvSpPr>
          <p:cNvPr id="389" name="Google Shape;389;p20"/>
          <p:cNvSpPr/>
          <p:nvPr/>
        </p:nvSpPr>
        <p:spPr>
          <a:xfrm>
            <a:off x="0" y="609599"/>
            <a:ext cx="12192000" cy="62484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90" name="Google Shape;390;p20"/>
          <p:cNvPicPr preferRelativeResize="0"/>
          <p:nvPr/>
        </p:nvPicPr>
        <p:blipFill rotWithShape="1">
          <a:blip r:embed="rId3">
            <a:alphaModFix/>
          </a:blip>
          <a:srcRect b="9820" l="0" r="0" t="45715"/>
          <a:stretch/>
        </p:blipFill>
        <p:spPr>
          <a:xfrm flipH="1" rot="10800000">
            <a:off x="0" y="2374533"/>
            <a:ext cx="12192000" cy="3049325"/>
          </a:xfrm>
          <a:custGeom>
            <a:rect b="b" l="l" r="r" t="t"/>
            <a:pathLst>
              <a:path extrusionOk="0" h="3049325" w="12192000">
                <a:moveTo>
                  <a:pt x="0" y="0"/>
                </a:moveTo>
                <a:lnTo>
                  <a:pt x="12192000" y="0"/>
                </a:lnTo>
                <a:lnTo>
                  <a:pt x="12192000" y="3049325"/>
                </a:lnTo>
                <a:lnTo>
                  <a:pt x="0" y="3049325"/>
                </a:lnTo>
                <a:close/>
              </a:path>
            </a:pathLst>
          </a:custGeom>
          <a:noFill/>
          <a:ln>
            <a:noFill/>
          </a:ln>
        </p:spPr>
      </p:pic>
      <p:sp>
        <p:nvSpPr>
          <p:cNvPr id="391" name="Google Shape;391;p20"/>
          <p:cNvSpPr/>
          <p:nvPr/>
        </p:nvSpPr>
        <p:spPr>
          <a:xfrm>
            <a:off x="0" y="0"/>
            <a:ext cx="12188952" cy="3238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2" name="Google Shape;392;p20"/>
          <p:cNvSpPr txBox="1"/>
          <p:nvPr>
            <p:ph type="title"/>
          </p:nvPr>
        </p:nvSpPr>
        <p:spPr>
          <a:xfrm>
            <a:off x="678024" y="902304"/>
            <a:ext cx="11218903" cy="2944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a:solidFill>
                  <a:srgbClr val="000000"/>
                </a:solidFill>
                <a:latin typeface="Arial"/>
                <a:ea typeface="Arial"/>
                <a:cs typeface="Arial"/>
                <a:sym typeface="Arial"/>
              </a:rPr>
              <a:t>Part 2: GDP and Electricity Demand</a:t>
            </a:r>
            <a:endParaRPr/>
          </a:p>
        </p:txBody>
      </p:sp>
      <p:sp>
        <p:nvSpPr>
          <p:cNvPr id="393" name="Google Shape;393;p20"/>
          <p:cNvSpPr txBox="1"/>
          <p:nvPr/>
        </p:nvSpPr>
        <p:spPr>
          <a:xfrm>
            <a:off x="6016922" y="3799454"/>
            <a:ext cx="5769428" cy="175033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Presented by Wen-Ling (Linda), Chang</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a:t>Contents</a:t>
            </a:r>
            <a:endParaRPr/>
          </a:p>
        </p:txBody>
      </p:sp>
      <p:sp>
        <p:nvSpPr>
          <p:cNvPr id="210" name="Google Shape;210;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50000"/>
              </a:lnSpc>
              <a:spcBef>
                <a:spcPts val="0"/>
              </a:spcBef>
              <a:spcAft>
                <a:spcPts val="0"/>
              </a:spcAft>
              <a:buSzPts val="1750"/>
              <a:buNone/>
            </a:pPr>
            <a:r>
              <a:rPr lang="en-US" sz="1960"/>
              <a:t>1. </a:t>
            </a:r>
            <a:r>
              <a:rPr lang="en-US" sz="1960" u="sng">
                <a:solidFill>
                  <a:schemeClr val="hlink"/>
                </a:solidFill>
              </a:rPr>
              <a:t>Solar Usage – Hanyun</a:t>
            </a:r>
            <a:endParaRPr sz="1960"/>
          </a:p>
          <a:p>
            <a:pPr indent="-117475" lvl="0" marL="228600" rtl="0" algn="l">
              <a:lnSpc>
                <a:spcPct val="50000"/>
              </a:lnSpc>
              <a:spcBef>
                <a:spcPts val="1000"/>
              </a:spcBef>
              <a:spcAft>
                <a:spcPts val="0"/>
              </a:spcAft>
              <a:buSzPts val="1750"/>
              <a:buNone/>
            </a:pPr>
            <a:r>
              <a:t/>
            </a:r>
            <a:endParaRPr sz="1960"/>
          </a:p>
          <a:p>
            <a:pPr indent="0" lvl="0" marL="0" rtl="0" algn="l">
              <a:lnSpc>
                <a:spcPct val="50000"/>
              </a:lnSpc>
              <a:spcBef>
                <a:spcPts val="1000"/>
              </a:spcBef>
              <a:spcAft>
                <a:spcPts val="0"/>
              </a:spcAft>
              <a:buSzPts val="1750"/>
              <a:buNone/>
            </a:pPr>
            <a:r>
              <a:rPr lang="en-US" sz="1960"/>
              <a:t>2. </a:t>
            </a:r>
            <a:r>
              <a:rPr lang="en-US" sz="1960" u="sng">
                <a:solidFill>
                  <a:schemeClr val="hlink"/>
                </a:solidFill>
                <a:hlinkClick action="ppaction://hlinksldjump" r:id="rId3"/>
              </a:rPr>
              <a:t>GDP - Wen-Ling (Linda), Chang</a:t>
            </a:r>
            <a:endParaRPr sz="1960"/>
          </a:p>
          <a:p>
            <a:pPr indent="0" lvl="0" marL="0" rtl="0" algn="l">
              <a:lnSpc>
                <a:spcPct val="50000"/>
              </a:lnSpc>
              <a:spcBef>
                <a:spcPts val="1000"/>
              </a:spcBef>
              <a:spcAft>
                <a:spcPts val="0"/>
              </a:spcAft>
              <a:buSzPts val="1750"/>
              <a:buNone/>
            </a:pPr>
            <a:r>
              <a:t/>
            </a:r>
            <a:endParaRPr sz="1960"/>
          </a:p>
          <a:p>
            <a:pPr indent="0" lvl="0" marL="0" rtl="0" algn="l">
              <a:lnSpc>
                <a:spcPct val="50000"/>
              </a:lnSpc>
              <a:spcBef>
                <a:spcPts val="1000"/>
              </a:spcBef>
              <a:spcAft>
                <a:spcPts val="0"/>
              </a:spcAft>
              <a:buSzPts val="1750"/>
              <a:buNone/>
            </a:pPr>
            <a:r>
              <a:rPr lang="en-US" sz="1960"/>
              <a:t>3. </a:t>
            </a:r>
            <a:r>
              <a:rPr lang="en-US" sz="1960" u="sng">
                <a:solidFill>
                  <a:schemeClr val="hlink"/>
                </a:solidFill>
                <a:hlinkClick action="ppaction://hlinksldjump" r:id="rId4"/>
              </a:rPr>
              <a:t>Population - Wen-Ling (Linda), Chang</a:t>
            </a:r>
            <a:endParaRPr sz="1960"/>
          </a:p>
          <a:p>
            <a:pPr indent="0" lvl="0" marL="0" rtl="0" algn="l">
              <a:lnSpc>
                <a:spcPct val="50000"/>
              </a:lnSpc>
              <a:spcBef>
                <a:spcPts val="1000"/>
              </a:spcBef>
              <a:spcAft>
                <a:spcPts val="0"/>
              </a:spcAft>
              <a:buSzPts val="1750"/>
              <a:buNone/>
            </a:pPr>
            <a:r>
              <a:t/>
            </a:r>
            <a:endParaRPr sz="1960"/>
          </a:p>
          <a:p>
            <a:pPr indent="0" lvl="0" marL="0" rtl="0" algn="l">
              <a:lnSpc>
                <a:spcPct val="50000"/>
              </a:lnSpc>
              <a:spcBef>
                <a:spcPts val="1000"/>
              </a:spcBef>
              <a:spcAft>
                <a:spcPts val="0"/>
              </a:spcAft>
              <a:buSzPts val="1750"/>
              <a:buNone/>
            </a:pPr>
            <a:r>
              <a:rPr lang="en-US" sz="1960"/>
              <a:t>4. </a:t>
            </a:r>
            <a:r>
              <a:rPr lang="en-US" sz="1960" u="sng">
                <a:solidFill>
                  <a:schemeClr val="hlink"/>
                </a:solidFill>
                <a:hlinkClick action="ppaction://hlinksldjump" r:id="rId5"/>
              </a:rPr>
              <a:t>Climate - Joy</a:t>
            </a:r>
            <a:endParaRPr sz="1960"/>
          </a:p>
          <a:p>
            <a:pPr indent="0" lvl="0" marL="0" rtl="0" algn="l">
              <a:lnSpc>
                <a:spcPct val="50000"/>
              </a:lnSpc>
              <a:spcBef>
                <a:spcPts val="1000"/>
              </a:spcBef>
              <a:spcAft>
                <a:spcPts val="0"/>
              </a:spcAft>
              <a:buSzPts val="1750"/>
              <a:buNone/>
            </a:pPr>
            <a:r>
              <a:t/>
            </a:r>
            <a:endParaRPr sz="1960"/>
          </a:p>
          <a:p>
            <a:pPr indent="0" lvl="0" marL="0" rtl="0" algn="l">
              <a:lnSpc>
                <a:spcPct val="50000"/>
              </a:lnSpc>
              <a:spcBef>
                <a:spcPts val="1000"/>
              </a:spcBef>
              <a:spcAft>
                <a:spcPts val="0"/>
              </a:spcAft>
              <a:buSzPts val="1750"/>
              <a:buNone/>
            </a:pPr>
            <a:r>
              <a:rPr lang="en-US" sz="1960"/>
              <a:t>5. </a:t>
            </a:r>
            <a:r>
              <a:rPr lang="en-US" sz="1960" u="sng">
                <a:solidFill>
                  <a:schemeClr val="hlink"/>
                </a:solidFill>
                <a:hlinkClick action="ppaction://hlinksldjump" r:id="rId6"/>
              </a:rPr>
              <a:t>Foreign Direct Investment – Maggie</a:t>
            </a:r>
            <a:endParaRPr sz="1960"/>
          </a:p>
          <a:p>
            <a:pPr indent="0" lvl="0" marL="0" rtl="0" algn="l">
              <a:lnSpc>
                <a:spcPct val="50000"/>
              </a:lnSpc>
              <a:spcBef>
                <a:spcPts val="1000"/>
              </a:spcBef>
              <a:spcAft>
                <a:spcPts val="0"/>
              </a:spcAft>
              <a:buSzPts val="1750"/>
              <a:buNone/>
            </a:pPr>
            <a:r>
              <a:t/>
            </a:r>
            <a:endParaRPr sz="1960"/>
          </a:p>
          <a:p>
            <a:pPr indent="0" lvl="0" marL="0" rtl="0" algn="l">
              <a:lnSpc>
                <a:spcPct val="50000"/>
              </a:lnSpc>
              <a:spcBef>
                <a:spcPts val="1000"/>
              </a:spcBef>
              <a:spcAft>
                <a:spcPts val="0"/>
              </a:spcAft>
              <a:buSzPts val="1750"/>
              <a:buNone/>
            </a:pPr>
            <a:r>
              <a:rPr lang="en-US" sz="1960"/>
              <a:t>6. </a:t>
            </a:r>
            <a:r>
              <a:rPr lang="en-US" sz="1960" u="sng">
                <a:solidFill>
                  <a:schemeClr val="hlink"/>
                </a:solidFill>
                <a:hlinkClick action="ppaction://hlinksldjump" r:id="rId7"/>
              </a:rPr>
              <a:t>Fueling stations –Maggie</a:t>
            </a:r>
            <a:endParaRPr sz="1960" u="sng">
              <a:solidFill>
                <a:schemeClr val="hlink"/>
              </a:solidFill>
            </a:endParaRPr>
          </a:p>
          <a:p>
            <a:pPr indent="0" lvl="0" marL="0" rtl="0" algn="l">
              <a:lnSpc>
                <a:spcPct val="50000"/>
              </a:lnSpc>
              <a:spcBef>
                <a:spcPts val="1000"/>
              </a:spcBef>
              <a:spcAft>
                <a:spcPts val="0"/>
              </a:spcAft>
              <a:buSzPts val="1750"/>
              <a:buNone/>
            </a:pPr>
            <a:r>
              <a:t/>
            </a:r>
            <a:endParaRPr sz="1960"/>
          </a:p>
          <a:p>
            <a:pPr indent="0" lvl="0" marL="0" rtl="0" algn="l">
              <a:lnSpc>
                <a:spcPct val="50000"/>
              </a:lnSpc>
              <a:spcBef>
                <a:spcPts val="1000"/>
              </a:spcBef>
              <a:spcAft>
                <a:spcPts val="0"/>
              </a:spcAft>
              <a:buSzPts val="1750"/>
              <a:buNone/>
            </a:pPr>
            <a:r>
              <a:rPr lang="en-US" sz="1960"/>
              <a:t>7. </a:t>
            </a:r>
            <a:r>
              <a:rPr lang="en-US" sz="1960" u="sng">
                <a:solidFill>
                  <a:schemeClr val="hlink"/>
                </a:solidFill>
                <a:hlinkClick action="ppaction://hlinksldjump" r:id="rId8"/>
              </a:rPr>
              <a:t>Electricity Price - Maggie</a:t>
            </a:r>
            <a:endParaRPr sz="1960"/>
          </a:p>
          <a:p>
            <a:pPr indent="-117475" lvl="0" marL="228600" rtl="0" algn="l">
              <a:lnSpc>
                <a:spcPct val="50000"/>
              </a:lnSpc>
              <a:spcBef>
                <a:spcPts val="1000"/>
              </a:spcBef>
              <a:spcAft>
                <a:spcPts val="0"/>
              </a:spcAft>
              <a:buSzPts val="1750"/>
              <a:buNone/>
            </a:pPr>
            <a:r>
              <a:t/>
            </a:r>
            <a:endParaRPr sz="1960"/>
          </a:p>
          <a:p>
            <a:pPr indent="0" lvl="0" marL="0" rtl="0" algn="l">
              <a:lnSpc>
                <a:spcPct val="50000"/>
              </a:lnSpc>
              <a:spcBef>
                <a:spcPts val="1000"/>
              </a:spcBef>
              <a:spcAft>
                <a:spcPts val="0"/>
              </a:spcAft>
              <a:buSzPts val="1750"/>
              <a:buNone/>
            </a:pPr>
            <a:r>
              <a:rPr lang="en-US" sz="1960"/>
              <a:t>8. </a:t>
            </a:r>
            <a:r>
              <a:rPr lang="en-US" sz="1960" u="sng">
                <a:solidFill>
                  <a:schemeClr val="hlink"/>
                </a:solidFill>
                <a:hlinkClick action="ppaction://hlinksldjump" r:id="rId9"/>
              </a:rPr>
              <a:t>Electricity Generation by source analysis – Haijing</a:t>
            </a:r>
            <a:endParaRPr sz="1960"/>
          </a:p>
          <a:p>
            <a:pPr indent="0" lvl="0" marL="0" rtl="0" algn="l">
              <a:lnSpc>
                <a:spcPct val="50000"/>
              </a:lnSpc>
              <a:spcBef>
                <a:spcPts val="1000"/>
              </a:spcBef>
              <a:spcAft>
                <a:spcPts val="0"/>
              </a:spcAft>
              <a:buSzPts val="1750"/>
              <a:buNone/>
            </a:pPr>
            <a:r>
              <a:t/>
            </a:r>
            <a:endParaRPr sz="1960"/>
          </a:p>
          <a:p>
            <a:pPr indent="-228600" lvl="0" marL="457200" rtl="0" algn="l">
              <a:lnSpc>
                <a:spcPct val="70000"/>
              </a:lnSpc>
              <a:spcBef>
                <a:spcPts val="1000"/>
              </a:spcBef>
              <a:spcAft>
                <a:spcPts val="0"/>
              </a:spcAft>
              <a:buClr>
                <a:schemeClr val="dk1"/>
              </a:buClr>
              <a:buSzPts val="1800"/>
              <a:buNone/>
            </a:pPr>
            <a:r>
              <a:t/>
            </a:r>
            <a:endParaRPr sz="196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1"/>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sz="3200">
                <a:latin typeface="Arial"/>
                <a:ea typeface="Arial"/>
                <a:cs typeface="Arial"/>
                <a:sym typeface="Arial"/>
              </a:rPr>
              <a:t>Commercial/Industrial/Residential/Transportation Consumption Distribution </a:t>
            </a:r>
            <a:endParaRPr>
              <a:latin typeface="Arial"/>
              <a:ea typeface="Arial"/>
              <a:cs typeface="Arial"/>
              <a:sym typeface="Arial"/>
            </a:endParaRPr>
          </a:p>
        </p:txBody>
      </p:sp>
      <p:pic>
        <p:nvPicPr>
          <p:cNvPr id="399" name="Google Shape;399;p71"/>
          <p:cNvPicPr preferRelativeResize="0"/>
          <p:nvPr/>
        </p:nvPicPr>
        <p:blipFill rotWithShape="1">
          <a:blip r:embed="rId3">
            <a:alphaModFix/>
          </a:blip>
          <a:srcRect b="0" l="0" r="0" t="0"/>
          <a:stretch/>
        </p:blipFill>
        <p:spPr>
          <a:xfrm>
            <a:off x="508333" y="1774611"/>
            <a:ext cx="3687884" cy="2474685"/>
          </a:xfrm>
          <a:prstGeom prst="rect">
            <a:avLst/>
          </a:prstGeom>
          <a:noFill/>
          <a:ln>
            <a:noFill/>
          </a:ln>
        </p:spPr>
      </p:pic>
      <p:pic>
        <p:nvPicPr>
          <p:cNvPr id="400" name="Google Shape;400;p71"/>
          <p:cNvPicPr preferRelativeResize="0"/>
          <p:nvPr/>
        </p:nvPicPr>
        <p:blipFill rotWithShape="1">
          <a:blip r:embed="rId4">
            <a:alphaModFix/>
          </a:blip>
          <a:srcRect b="0" l="0" r="0" t="0"/>
          <a:stretch/>
        </p:blipFill>
        <p:spPr>
          <a:xfrm>
            <a:off x="4470460" y="1751413"/>
            <a:ext cx="3593461" cy="2474685"/>
          </a:xfrm>
          <a:prstGeom prst="rect">
            <a:avLst/>
          </a:prstGeom>
          <a:noFill/>
          <a:ln>
            <a:noFill/>
          </a:ln>
        </p:spPr>
      </p:pic>
      <p:pic>
        <p:nvPicPr>
          <p:cNvPr id="401" name="Google Shape;401;p71"/>
          <p:cNvPicPr preferRelativeResize="0"/>
          <p:nvPr/>
        </p:nvPicPr>
        <p:blipFill rotWithShape="1">
          <a:blip r:embed="rId5">
            <a:alphaModFix/>
          </a:blip>
          <a:srcRect b="0" l="0" r="0" t="0"/>
          <a:stretch/>
        </p:blipFill>
        <p:spPr>
          <a:xfrm>
            <a:off x="434107" y="4299601"/>
            <a:ext cx="3762110" cy="2481652"/>
          </a:xfrm>
          <a:prstGeom prst="rect">
            <a:avLst/>
          </a:prstGeom>
          <a:noFill/>
          <a:ln>
            <a:noFill/>
          </a:ln>
        </p:spPr>
      </p:pic>
      <p:pic>
        <p:nvPicPr>
          <p:cNvPr id="402" name="Google Shape;402;p71"/>
          <p:cNvPicPr preferRelativeResize="0"/>
          <p:nvPr/>
        </p:nvPicPr>
        <p:blipFill rotWithShape="1">
          <a:blip r:embed="rId6">
            <a:alphaModFix/>
          </a:blip>
          <a:srcRect b="0" l="0" r="0" t="0"/>
          <a:stretch/>
        </p:blipFill>
        <p:spPr>
          <a:xfrm>
            <a:off x="4376036" y="4371414"/>
            <a:ext cx="3740904" cy="2481651"/>
          </a:xfrm>
          <a:prstGeom prst="rect">
            <a:avLst/>
          </a:prstGeom>
          <a:noFill/>
          <a:ln>
            <a:noFill/>
          </a:ln>
        </p:spPr>
      </p:pic>
      <p:sp>
        <p:nvSpPr>
          <p:cNvPr id="403" name="Google Shape;403;p71"/>
          <p:cNvSpPr txBox="1"/>
          <p:nvPr/>
        </p:nvSpPr>
        <p:spPr>
          <a:xfrm>
            <a:off x="8391183" y="2234985"/>
            <a:ext cx="3016623" cy="22159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Most of Commercial/Industrial/Residential activities in each state consumed less than 30,000 million kilowatt-hours in a year.</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7" name="Shape 407"/>
        <p:cNvGrpSpPr/>
        <p:nvPr/>
      </p:nvGrpSpPr>
      <p:grpSpPr>
        <a:xfrm>
          <a:off x="0" y="0"/>
          <a:ext cx="0" cy="0"/>
          <a:chOff x="0" y="0"/>
          <a:chExt cx="0" cy="0"/>
        </a:xfrm>
      </p:grpSpPr>
      <p:sp>
        <p:nvSpPr>
          <p:cNvPr id="408" name="Google Shape;408;p72"/>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09" name="Google Shape;409;p72"/>
          <p:cNvSpPr/>
          <p:nvPr/>
        </p:nvSpPr>
        <p:spPr>
          <a:xfrm flipH="1" rot="10800000">
            <a:off x="578652" y="4501201"/>
            <a:ext cx="11034696" cy="18288"/>
          </a:xfrm>
          <a:prstGeom prst="rect">
            <a:avLst/>
          </a:prstGeom>
          <a:solidFill>
            <a:srgbClr val="BADA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0" name="Google Shape;410;p7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1" name="Google Shape;411;p72"/>
          <p:cNvSpPr/>
          <p:nvPr/>
        </p:nvSpPr>
        <p:spPr>
          <a:xfrm>
            <a:off x="551553" y="304802"/>
            <a:ext cx="11097349" cy="1573149"/>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C9C7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2" name="Google Shape;412;p72"/>
          <p:cNvSpPr txBox="1"/>
          <p:nvPr>
            <p:ph type="title"/>
          </p:nvPr>
        </p:nvSpPr>
        <p:spPr>
          <a:xfrm>
            <a:off x="901690" y="405575"/>
            <a:ext cx="10528310" cy="16469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Correlation Matrix</a:t>
            </a:r>
            <a:br>
              <a:rPr lang="en-US"/>
            </a:br>
            <a:endParaRPr/>
          </a:p>
        </p:txBody>
      </p:sp>
      <p:sp>
        <p:nvSpPr>
          <p:cNvPr id="413" name="Google Shape;413;p72"/>
          <p:cNvSpPr/>
          <p:nvPr/>
        </p:nvSpPr>
        <p:spPr>
          <a:xfrm>
            <a:off x="494784" y="764424"/>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4" name="Google Shape;414;p72"/>
          <p:cNvSpPr/>
          <p:nvPr/>
        </p:nvSpPr>
        <p:spPr>
          <a:xfrm rot="5400000">
            <a:off x="7130604" y="1071836"/>
            <a:ext cx="1021458" cy="9144"/>
          </a:xfrm>
          <a:prstGeom prst="rect">
            <a:avLst/>
          </a:prstGeom>
          <a:solidFill>
            <a:srgbClr val="BADA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5" name="Google Shape;415;p72"/>
          <p:cNvSpPr txBox="1"/>
          <p:nvPr/>
        </p:nvSpPr>
        <p:spPr>
          <a:xfrm>
            <a:off x="901690" y="1328895"/>
            <a:ext cx="1078569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Population has the highest correlation value in almost all sectors compared to current GDP, real GDP, and GDP per capita.  </a:t>
            </a:r>
            <a:endParaRPr/>
          </a:p>
        </p:txBody>
      </p:sp>
      <p:grpSp>
        <p:nvGrpSpPr>
          <p:cNvPr id="416" name="Google Shape;416;p72"/>
          <p:cNvGrpSpPr/>
          <p:nvPr/>
        </p:nvGrpSpPr>
        <p:grpSpPr>
          <a:xfrm>
            <a:off x="76940" y="2341647"/>
            <a:ext cx="12038120" cy="4197154"/>
            <a:chOff x="0" y="2356044"/>
            <a:chExt cx="12087722" cy="4096381"/>
          </a:xfrm>
        </p:grpSpPr>
        <p:pic>
          <p:nvPicPr>
            <p:cNvPr id="417" name="Google Shape;417;p72"/>
            <p:cNvPicPr preferRelativeResize="0"/>
            <p:nvPr/>
          </p:nvPicPr>
          <p:blipFill rotWithShape="1">
            <a:blip r:embed="rId3">
              <a:alphaModFix/>
            </a:blip>
            <a:srcRect b="0" l="0" r="0" t="0"/>
            <a:stretch/>
          </p:blipFill>
          <p:spPr>
            <a:xfrm>
              <a:off x="381740" y="2356044"/>
              <a:ext cx="11705982" cy="4096381"/>
            </a:xfrm>
            <a:prstGeom prst="rect">
              <a:avLst/>
            </a:prstGeom>
            <a:noFill/>
            <a:ln>
              <a:noFill/>
            </a:ln>
          </p:spPr>
        </p:pic>
        <p:pic>
          <p:nvPicPr>
            <p:cNvPr id="418" name="Google Shape;418;p72"/>
            <p:cNvPicPr preferRelativeResize="0"/>
            <p:nvPr/>
          </p:nvPicPr>
          <p:blipFill rotWithShape="1">
            <a:blip r:embed="rId4">
              <a:alphaModFix/>
            </a:blip>
            <a:srcRect b="0" l="0" r="0" t="0"/>
            <a:stretch/>
          </p:blipFill>
          <p:spPr>
            <a:xfrm>
              <a:off x="0" y="2373518"/>
              <a:ext cx="1676206" cy="4029044"/>
            </a:xfrm>
            <a:prstGeom prst="rect">
              <a:avLst/>
            </a:prstGeom>
            <a:noFill/>
            <a:ln>
              <a:noFill/>
            </a:ln>
          </p:spPr>
        </p:pic>
      </p:grpSp>
      <p:sp>
        <p:nvSpPr>
          <p:cNvPr id="419" name="Google Shape;419;p72"/>
          <p:cNvSpPr/>
          <p:nvPr/>
        </p:nvSpPr>
        <p:spPr>
          <a:xfrm>
            <a:off x="6525086" y="2359551"/>
            <a:ext cx="5589973" cy="4278788"/>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20" name="Google Shape;420;p72"/>
          <p:cNvSpPr/>
          <p:nvPr/>
        </p:nvSpPr>
        <p:spPr>
          <a:xfrm>
            <a:off x="6525085" y="4928172"/>
            <a:ext cx="3986075" cy="299178"/>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1" name="Google Shape;421;p72"/>
          <p:cNvSpPr/>
          <p:nvPr/>
        </p:nvSpPr>
        <p:spPr>
          <a:xfrm>
            <a:off x="1" y="4945661"/>
            <a:ext cx="1746267" cy="299178"/>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73"/>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7" name="Google Shape;427;p73"/>
          <p:cNvSpPr/>
          <p:nvPr/>
        </p:nvSpPr>
        <p:spPr>
          <a:xfrm flipH="1" rot="10800000">
            <a:off x="578652" y="4501201"/>
            <a:ext cx="11034696" cy="18288"/>
          </a:xfrm>
          <a:prstGeom prst="rect">
            <a:avLst/>
          </a:prstGeom>
          <a:solidFill>
            <a:srgbClr val="BADA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8" name="Google Shape;428;p7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9" name="Google Shape;429;p73"/>
          <p:cNvSpPr txBox="1"/>
          <p:nvPr>
            <p:ph type="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300"/>
              <a:buFont typeface="Arial"/>
              <a:buNone/>
            </a:pPr>
            <a:r>
              <a:rPr lang="en-US" sz="2300">
                <a:latin typeface="Arial"/>
                <a:ea typeface="Arial"/>
                <a:cs typeface="Arial"/>
                <a:sym typeface="Arial"/>
              </a:rPr>
              <a:t>Not surprisingly, there is a greater variation in current GDP relative to real GDP. </a:t>
            </a:r>
            <a:br>
              <a:rPr lang="en-US" sz="2300" u="sng">
                <a:latin typeface="Arial"/>
                <a:ea typeface="Arial"/>
                <a:cs typeface="Arial"/>
                <a:sym typeface="Arial"/>
              </a:rPr>
            </a:br>
            <a:br>
              <a:rPr lang="en-US" sz="2300" u="sng">
                <a:latin typeface="Arial"/>
                <a:ea typeface="Arial"/>
                <a:cs typeface="Arial"/>
                <a:sym typeface="Arial"/>
              </a:rPr>
            </a:br>
            <a:r>
              <a:rPr lang="en-US" sz="2300">
                <a:latin typeface="Arial"/>
                <a:ea typeface="Arial"/>
                <a:cs typeface="Arial"/>
                <a:sym typeface="Arial"/>
              </a:rPr>
              <a:t>GDP per capita (current US$) also varies more than GDP per capita(chained-2012-dollars)</a:t>
            </a:r>
            <a:endParaRPr/>
          </a:p>
        </p:txBody>
      </p:sp>
      <p:sp>
        <p:nvSpPr>
          <p:cNvPr id="430" name="Google Shape;430;p73"/>
          <p:cNvSpPr/>
          <p:nvPr/>
        </p:nvSpPr>
        <p:spPr>
          <a:xfrm rot="5400000">
            <a:off x="759921"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1" name="Google Shape;431;p73"/>
          <p:cNvSpPr/>
          <p:nvPr/>
        </p:nvSpPr>
        <p:spPr>
          <a:xfrm>
            <a:off x="481029" y="4546920"/>
            <a:ext cx="4023360" cy="18288"/>
          </a:xfrm>
          <a:prstGeom prst="rect">
            <a:avLst/>
          </a:prstGeom>
          <a:solidFill>
            <a:srgbClr val="BADA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32" name="Google Shape;432;p73"/>
          <p:cNvPicPr preferRelativeResize="0"/>
          <p:nvPr/>
        </p:nvPicPr>
        <p:blipFill rotWithShape="1">
          <a:blip r:embed="rId3">
            <a:alphaModFix/>
          </a:blip>
          <a:srcRect b="0" l="0" r="0" t="0"/>
          <a:stretch/>
        </p:blipFill>
        <p:spPr>
          <a:xfrm>
            <a:off x="5587815" y="235501"/>
            <a:ext cx="5006675" cy="3041555"/>
          </a:xfrm>
          <a:prstGeom prst="rect">
            <a:avLst/>
          </a:prstGeom>
          <a:noFill/>
          <a:ln>
            <a:noFill/>
          </a:ln>
        </p:spPr>
      </p:pic>
      <p:pic>
        <p:nvPicPr>
          <p:cNvPr id="433" name="Google Shape;433;p73"/>
          <p:cNvPicPr preferRelativeResize="0"/>
          <p:nvPr/>
        </p:nvPicPr>
        <p:blipFill rotWithShape="1">
          <a:blip r:embed="rId4">
            <a:alphaModFix/>
          </a:blip>
          <a:srcRect b="0" l="0" r="0" t="0"/>
          <a:stretch/>
        </p:blipFill>
        <p:spPr>
          <a:xfrm>
            <a:off x="5667613" y="3512557"/>
            <a:ext cx="5006675" cy="3261805"/>
          </a:xfrm>
          <a:prstGeom prst="rect">
            <a:avLst/>
          </a:prstGeom>
          <a:noFill/>
          <a:ln>
            <a:noFill/>
          </a:ln>
        </p:spPr>
      </p:pic>
      <p:sp>
        <p:nvSpPr>
          <p:cNvPr id="434" name="Google Shape;434;p73"/>
          <p:cNvSpPr txBox="1"/>
          <p:nvPr/>
        </p:nvSpPr>
        <p:spPr>
          <a:xfrm>
            <a:off x="10267029" y="3067938"/>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millions of dollars</a:t>
            </a:r>
            <a:endParaRPr/>
          </a:p>
        </p:txBody>
      </p:sp>
      <p:sp>
        <p:nvSpPr>
          <p:cNvPr id="435" name="Google Shape;435;p73"/>
          <p:cNvSpPr txBox="1"/>
          <p:nvPr/>
        </p:nvSpPr>
        <p:spPr>
          <a:xfrm>
            <a:off x="10674288" y="6274375"/>
            <a:ext cx="140996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dollar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4"/>
          <p:cNvSpPr txBox="1"/>
          <p:nvPr>
            <p:ph type="title"/>
          </p:nvPr>
        </p:nvSpPr>
        <p:spPr>
          <a:xfrm>
            <a:off x="1000157" y="432011"/>
            <a:ext cx="10478670" cy="17773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en-US" sz="2400">
                <a:latin typeface="Arial"/>
                <a:ea typeface="Arial"/>
                <a:cs typeface="Arial"/>
                <a:sym typeface="Arial"/>
              </a:rPr>
              <a:t>1. </a:t>
            </a:r>
            <a:r>
              <a:rPr lang="en-US" sz="2400" u="sng">
                <a:latin typeface="Arial"/>
                <a:ea typeface="Arial"/>
                <a:cs typeface="Arial"/>
                <a:sym typeface="Arial"/>
              </a:rPr>
              <a:t>Transportation usage accounts only a small portion of electricity usage</a:t>
            </a:r>
            <a:r>
              <a:rPr lang="en-US" sz="2400">
                <a:latin typeface="Arial"/>
                <a:ea typeface="Arial"/>
                <a:cs typeface="Arial"/>
                <a:sym typeface="Arial"/>
              </a:rPr>
              <a:t> among all sectors. </a:t>
            </a:r>
            <a:br>
              <a:rPr lang="en-US" sz="2400">
                <a:latin typeface="Arial"/>
                <a:ea typeface="Arial"/>
                <a:cs typeface="Arial"/>
                <a:sym typeface="Arial"/>
              </a:rPr>
            </a:br>
            <a:r>
              <a:rPr lang="en-US" sz="2400">
                <a:latin typeface="Arial"/>
                <a:ea typeface="Arial"/>
                <a:cs typeface="Arial"/>
                <a:sym typeface="Arial"/>
              </a:rPr>
              <a:t>2. Every year, </a:t>
            </a:r>
            <a:r>
              <a:rPr lang="en-US" sz="2400" u="sng">
                <a:latin typeface="Arial"/>
                <a:ea typeface="Arial"/>
                <a:cs typeface="Arial"/>
                <a:sym typeface="Arial"/>
              </a:rPr>
              <a:t>residential use of electricity among states has the greatest variance</a:t>
            </a:r>
            <a:r>
              <a:rPr lang="en-US" sz="2400">
                <a:latin typeface="Arial"/>
                <a:ea typeface="Arial"/>
                <a:cs typeface="Arial"/>
                <a:sym typeface="Arial"/>
              </a:rPr>
              <a:t> among all sectors.</a:t>
            </a:r>
            <a:endParaRPr/>
          </a:p>
        </p:txBody>
      </p:sp>
      <p:pic>
        <p:nvPicPr>
          <p:cNvPr id="441" name="Google Shape;441;p74"/>
          <p:cNvPicPr preferRelativeResize="0"/>
          <p:nvPr/>
        </p:nvPicPr>
        <p:blipFill rotWithShape="1">
          <a:blip r:embed="rId3">
            <a:alphaModFix/>
          </a:blip>
          <a:srcRect b="0" l="0" r="0" t="0"/>
          <a:stretch/>
        </p:blipFill>
        <p:spPr>
          <a:xfrm>
            <a:off x="930064" y="2513913"/>
            <a:ext cx="4929197" cy="3960681"/>
          </a:xfrm>
          <a:prstGeom prst="rect">
            <a:avLst/>
          </a:prstGeom>
          <a:noFill/>
          <a:ln>
            <a:noFill/>
          </a:ln>
        </p:spPr>
      </p:pic>
      <p:pic>
        <p:nvPicPr>
          <p:cNvPr id="442" name="Google Shape;442;p74"/>
          <p:cNvPicPr preferRelativeResize="0"/>
          <p:nvPr/>
        </p:nvPicPr>
        <p:blipFill rotWithShape="1">
          <a:blip r:embed="rId4">
            <a:alphaModFix/>
          </a:blip>
          <a:srcRect b="0" l="0" r="0" t="0"/>
          <a:stretch/>
        </p:blipFill>
        <p:spPr>
          <a:xfrm>
            <a:off x="6440193" y="2513913"/>
            <a:ext cx="5171799" cy="3960681"/>
          </a:xfrm>
          <a:prstGeom prst="rect">
            <a:avLst/>
          </a:prstGeom>
          <a:noFill/>
          <a:ln>
            <a:noFill/>
          </a:ln>
        </p:spPr>
      </p:pic>
      <p:sp>
        <p:nvSpPr>
          <p:cNvPr id="443" name="Google Shape;443;p74"/>
          <p:cNvSpPr/>
          <p:nvPr/>
        </p:nvSpPr>
        <p:spPr>
          <a:xfrm rot="-3351536">
            <a:off x="4161327" y="4895221"/>
            <a:ext cx="2365323" cy="1191342"/>
          </a:xfrm>
          <a:prstGeom prst="ellipse">
            <a:avLst/>
          </a:prstGeom>
          <a:noFill/>
          <a:ln cap="flat" cmpd="sng" w="2857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 name="Google Shape;444;p74"/>
          <p:cNvSpPr/>
          <p:nvPr/>
        </p:nvSpPr>
        <p:spPr>
          <a:xfrm rot="-5400000">
            <a:off x="2270257" y="3776883"/>
            <a:ext cx="3804323" cy="1278385"/>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5" name="Google Shape;445;p74"/>
          <p:cNvSpPr/>
          <p:nvPr/>
        </p:nvSpPr>
        <p:spPr>
          <a:xfrm rot="-5400000">
            <a:off x="8699497" y="3695262"/>
            <a:ext cx="3960680" cy="159798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7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1" name="Google Shape;451;p75"/>
          <p:cNvSpPr/>
          <p:nvPr/>
        </p:nvSpPr>
        <p:spPr>
          <a:xfrm>
            <a:off x="554416" y="365125"/>
            <a:ext cx="11167447" cy="2089317"/>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C9C7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2" name="Google Shape;452;p75"/>
          <p:cNvSpPr txBox="1"/>
          <p:nvPr>
            <p:ph type="title"/>
          </p:nvPr>
        </p:nvSpPr>
        <p:spPr>
          <a:xfrm>
            <a:off x="881917" y="586822"/>
            <a:ext cx="4093144"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en-US" sz="3200">
                <a:latin typeface="Arial"/>
                <a:ea typeface="Arial"/>
                <a:cs typeface="Arial"/>
                <a:sym typeface="Arial"/>
              </a:rPr>
              <a:t>Commercial Usage</a:t>
            </a:r>
            <a:endParaRPr sz="3200">
              <a:latin typeface="Arial"/>
              <a:ea typeface="Arial"/>
              <a:cs typeface="Arial"/>
              <a:sym typeface="Arial"/>
            </a:endParaRPr>
          </a:p>
        </p:txBody>
      </p:sp>
      <p:sp>
        <p:nvSpPr>
          <p:cNvPr id="453" name="Google Shape;453;p75"/>
          <p:cNvSpPr/>
          <p:nvPr/>
        </p:nvSpPr>
        <p:spPr>
          <a:xfrm>
            <a:off x="490408" y="1057739"/>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4" name="Google Shape;454;p75"/>
          <p:cNvSpPr/>
          <p:nvPr/>
        </p:nvSpPr>
        <p:spPr>
          <a:xfrm rot="5400000">
            <a:off x="4248113" y="1405210"/>
            <a:ext cx="1463040" cy="9144"/>
          </a:xfrm>
          <a:prstGeom prst="rect">
            <a:avLst/>
          </a:prstGeom>
          <a:solidFill>
            <a:srgbClr val="BADA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5" name="Google Shape;455;p75"/>
          <p:cNvSpPr txBox="1"/>
          <p:nvPr/>
        </p:nvSpPr>
        <p:spPr>
          <a:xfrm>
            <a:off x="5103539" y="729479"/>
            <a:ext cx="6500696" cy="1645920"/>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80000"/>
              </a:lnSpc>
              <a:spcBef>
                <a:spcPts val="0"/>
              </a:spcBef>
              <a:spcAft>
                <a:spcPts val="0"/>
              </a:spcAft>
              <a:buClr>
                <a:srgbClr val="000000"/>
              </a:buClr>
              <a:buSzPts val="1870"/>
              <a:buFont typeface="Arial"/>
              <a:buChar char="•"/>
            </a:pPr>
            <a:r>
              <a:rPr b="0" i="0" lang="en-US" sz="1870" u="none" cap="none" strike="noStrike">
                <a:solidFill>
                  <a:srgbClr val="000000"/>
                </a:solidFill>
                <a:latin typeface="Arial"/>
                <a:ea typeface="Arial"/>
                <a:cs typeface="Arial"/>
                <a:sym typeface="Arial"/>
              </a:rPr>
              <a:t>Based on the scatter plot, there seems to be a positive correlation between GDP and commercial consumption.</a:t>
            </a:r>
            <a:endParaRPr/>
          </a:p>
          <a:p>
            <a:pPr indent="-228600" lvl="0" marL="342900" marR="0" rtl="0" algn="l">
              <a:lnSpc>
                <a:spcPct val="80000"/>
              </a:lnSpc>
              <a:spcBef>
                <a:spcPts val="600"/>
              </a:spcBef>
              <a:spcAft>
                <a:spcPts val="0"/>
              </a:spcAft>
              <a:buClr>
                <a:srgbClr val="000000"/>
              </a:buClr>
              <a:buSzPts val="1870"/>
              <a:buFont typeface="Arial"/>
              <a:buChar char="•"/>
            </a:pPr>
            <a:r>
              <a:rPr b="0" i="0" lang="en-US" sz="1870" u="none" cap="none" strike="noStrike">
                <a:solidFill>
                  <a:srgbClr val="000000"/>
                </a:solidFill>
                <a:latin typeface="Arial"/>
                <a:ea typeface="Arial"/>
                <a:cs typeface="Arial"/>
                <a:sym typeface="Arial"/>
              </a:rPr>
              <a:t>When current and real GDP are below around 800,000 millions of dollars, GDP is strongly correlated to commercial consumption</a:t>
            </a:r>
            <a:endParaRPr/>
          </a:p>
          <a:p>
            <a:pPr indent="75565" lvl="0" marL="0" marR="0" rtl="0" algn="l">
              <a:lnSpc>
                <a:spcPct val="80000"/>
              </a:lnSpc>
              <a:spcBef>
                <a:spcPts val="600"/>
              </a:spcBef>
              <a:spcAft>
                <a:spcPts val="0"/>
              </a:spcAft>
              <a:buClr>
                <a:srgbClr val="000000"/>
              </a:buClr>
              <a:buSzPts val="1190"/>
              <a:buFont typeface="Arial"/>
              <a:buNone/>
            </a:pPr>
            <a:r>
              <a:t/>
            </a:r>
            <a:endParaRPr b="0" i="0" sz="1190" u="none" cap="none" strike="noStrike">
              <a:solidFill>
                <a:srgbClr val="000000"/>
              </a:solidFill>
              <a:latin typeface="Arial"/>
              <a:ea typeface="Arial"/>
              <a:cs typeface="Arial"/>
              <a:sym typeface="Arial"/>
            </a:endParaRPr>
          </a:p>
        </p:txBody>
      </p:sp>
      <p:pic>
        <p:nvPicPr>
          <p:cNvPr id="456" name="Google Shape;456;p75"/>
          <p:cNvPicPr preferRelativeResize="0"/>
          <p:nvPr/>
        </p:nvPicPr>
        <p:blipFill rotWithShape="1">
          <a:blip r:embed="rId3">
            <a:alphaModFix/>
          </a:blip>
          <a:srcRect b="0" l="0" r="0" t="0"/>
          <a:stretch/>
        </p:blipFill>
        <p:spPr>
          <a:xfrm>
            <a:off x="649211" y="2729397"/>
            <a:ext cx="5298652" cy="3483864"/>
          </a:xfrm>
          <a:prstGeom prst="rect">
            <a:avLst/>
          </a:prstGeom>
          <a:noFill/>
          <a:ln>
            <a:noFill/>
          </a:ln>
        </p:spPr>
      </p:pic>
      <p:pic>
        <p:nvPicPr>
          <p:cNvPr id="457" name="Google Shape;457;p75"/>
          <p:cNvPicPr preferRelativeResize="0"/>
          <p:nvPr/>
        </p:nvPicPr>
        <p:blipFill rotWithShape="1">
          <a:blip r:embed="rId4">
            <a:alphaModFix/>
          </a:blip>
          <a:srcRect b="0" l="0" r="0" t="0"/>
          <a:stretch/>
        </p:blipFill>
        <p:spPr>
          <a:xfrm>
            <a:off x="6280427" y="2729397"/>
            <a:ext cx="5359790" cy="3483864"/>
          </a:xfrm>
          <a:prstGeom prst="rect">
            <a:avLst/>
          </a:prstGeom>
          <a:noFill/>
          <a:ln>
            <a:noFill/>
          </a:ln>
        </p:spPr>
      </p:pic>
      <p:sp>
        <p:nvSpPr>
          <p:cNvPr id="458" name="Google Shape;458;p75"/>
          <p:cNvSpPr txBox="1"/>
          <p:nvPr/>
        </p:nvSpPr>
        <p:spPr>
          <a:xfrm>
            <a:off x="10112129" y="6074761"/>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millions of dollars</a:t>
            </a:r>
            <a:endParaRPr/>
          </a:p>
        </p:txBody>
      </p:sp>
      <p:sp>
        <p:nvSpPr>
          <p:cNvPr id="459" name="Google Shape;459;p75"/>
          <p:cNvSpPr txBox="1"/>
          <p:nvPr/>
        </p:nvSpPr>
        <p:spPr>
          <a:xfrm>
            <a:off x="5820379" y="2542568"/>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460" name="Google Shape;460;p75"/>
          <p:cNvSpPr txBox="1"/>
          <p:nvPr/>
        </p:nvSpPr>
        <p:spPr>
          <a:xfrm>
            <a:off x="316647" y="2556480"/>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461" name="Google Shape;461;p75"/>
          <p:cNvSpPr txBox="1"/>
          <p:nvPr/>
        </p:nvSpPr>
        <p:spPr>
          <a:xfrm>
            <a:off x="4625739" y="6059440"/>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millions of dollars</a:t>
            </a:r>
            <a:endParaRPr/>
          </a:p>
        </p:txBody>
      </p:sp>
      <p:sp>
        <p:nvSpPr>
          <p:cNvPr id="462" name="Google Shape;462;p75"/>
          <p:cNvSpPr/>
          <p:nvPr/>
        </p:nvSpPr>
        <p:spPr>
          <a:xfrm>
            <a:off x="1229185" y="4507085"/>
            <a:ext cx="1966776" cy="1352178"/>
          </a:xfrm>
          <a:prstGeom prst="ellipse">
            <a:avLst/>
          </a:prstGeom>
          <a:noFill/>
          <a:ln cap="flat" cmpd="sng" w="2857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3" name="Google Shape;463;p75"/>
          <p:cNvSpPr/>
          <p:nvPr/>
        </p:nvSpPr>
        <p:spPr>
          <a:xfrm>
            <a:off x="6823597" y="4507085"/>
            <a:ext cx="1966776" cy="1352178"/>
          </a:xfrm>
          <a:prstGeom prst="ellipse">
            <a:avLst/>
          </a:prstGeom>
          <a:noFill/>
          <a:ln cap="flat" cmpd="sng" w="28575">
            <a:solidFill>
              <a:srgbClr val="268D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sp>
        <p:nvSpPr>
          <p:cNvPr id="468" name="Google Shape;468;p76"/>
          <p:cNvSpPr txBox="1"/>
          <p:nvPr>
            <p:ph type="title"/>
          </p:nvPr>
        </p:nvSpPr>
        <p:spPr>
          <a:xfrm>
            <a:off x="1010395" y="253303"/>
            <a:ext cx="4093144"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en-US" sz="3200">
                <a:latin typeface="Arial"/>
                <a:ea typeface="Arial"/>
                <a:cs typeface="Arial"/>
                <a:sym typeface="Arial"/>
              </a:rPr>
              <a:t>Commercial Usage</a:t>
            </a:r>
            <a:endParaRPr sz="3200">
              <a:latin typeface="Arial"/>
              <a:ea typeface="Arial"/>
              <a:cs typeface="Arial"/>
              <a:sym typeface="Arial"/>
            </a:endParaRPr>
          </a:p>
        </p:txBody>
      </p:sp>
      <p:sp>
        <p:nvSpPr>
          <p:cNvPr id="469" name="Google Shape;469;p76"/>
          <p:cNvSpPr txBox="1"/>
          <p:nvPr/>
        </p:nvSpPr>
        <p:spPr>
          <a:xfrm>
            <a:off x="5103539" y="526443"/>
            <a:ext cx="6500696" cy="1645920"/>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Based on the scatter plot, there seems to be no relationship between GDP per capita and commercial </a:t>
            </a:r>
            <a:r>
              <a:rPr b="0" i="0" lang="en-US" sz="2400" u="none" cap="none" strike="noStrike">
                <a:solidFill>
                  <a:srgbClr val="000000"/>
                </a:solidFill>
                <a:latin typeface="Arial"/>
                <a:ea typeface="Arial"/>
                <a:cs typeface="Arial"/>
                <a:sym typeface="Arial"/>
              </a:rPr>
              <a:t>usage</a:t>
            </a:r>
            <a:r>
              <a:rPr b="0" i="0" lang="en-US" sz="2200" u="none" cap="none" strike="noStrike">
                <a:solidFill>
                  <a:srgbClr val="000000"/>
                </a:solidFill>
                <a:latin typeface="Arial"/>
                <a:ea typeface="Arial"/>
                <a:cs typeface="Arial"/>
                <a:sym typeface="Arial"/>
              </a:rPr>
              <a:t>.</a:t>
            </a:r>
            <a:endParaRPr/>
          </a:p>
          <a:p>
            <a:pPr indent="8890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76"/>
          <p:cNvSpPr txBox="1"/>
          <p:nvPr/>
        </p:nvSpPr>
        <p:spPr>
          <a:xfrm>
            <a:off x="10112129" y="6074761"/>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dollars</a:t>
            </a:r>
            <a:endParaRPr/>
          </a:p>
        </p:txBody>
      </p:sp>
      <p:sp>
        <p:nvSpPr>
          <p:cNvPr id="471" name="Google Shape;471;p76"/>
          <p:cNvSpPr txBox="1"/>
          <p:nvPr/>
        </p:nvSpPr>
        <p:spPr>
          <a:xfrm>
            <a:off x="5820379" y="2542568"/>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472" name="Google Shape;472;p76"/>
          <p:cNvSpPr txBox="1"/>
          <p:nvPr/>
        </p:nvSpPr>
        <p:spPr>
          <a:xfrm>
            <a:off x="316647" y="2556480"/>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473" name="Google Shape;473;p76"/>
          <p:cNvSpPr txBox="1"/>
          <p:nvPr/>
        </p:nvSpPr>
        <p:spPr>
          <a:xfrm>
            <a:off x="4599106" y="6070603"/>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dollars</a:t>
            </a:r>
            <a:endParaRPr/>
          </a:p>
        </p:txBody>
      </p:sp>
      <p:pic>
        <p:nvPicPr>
          <p:cNvPr id="474" name="Google Shape;474;p76"/>
          <p:cNvPicPr preferRelativeResize="0"/>
          <p:nvPr/>
        </p:nvPicPr>
        <p:blipFill rotWithShape="1">
          <a:blip r:embed="rId3">
            <a:alphaModFix/>
          </a:blip>
          <a:srcRect b="0" l="0" r="0" t="0"/>
          <a:stretch/>
        </p:blipFill>
        <p:spPr>
          <a:xfrm>
            <a:off x="334875" y="2922514"/>
            <a:ext cx="4930056" cy="3208689"/>
          </a:xfrm>
          <a:prstGeom prst="rect">
            <a:avLst/>
          </a:prstGeom>
          <a:noFill/>
          <a:ln>
            <a:noFill/>
          </a:ln>
        </p:spPr>
      </p:pic>
      <p:pic>
        <p:nvPicPr>
          <p:cNvPr id="475" name="Google Shape;475;p76"/>
          <p:cNvPicPr preferRelativeResize="0"/>
          <p:nvPr/>
        </p:nvPicPr>
        <p:blipFill rotWithShape="1">
          <a:blip r:embed="rId4">
            <a:alphaModFix/>
          </a:blip>
          <a:srcRect b="0" l="0" r="0" t="0"/>
          <a:stretch/>
        </p:blipFill>
        <p:spPr>
          <a:xfrm>
            <a:off x="5820379" y="2898609"/>
            <a:ext cx="4930056" cy="31719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9" name="Shape 479"/>
        <p:cNvGrpSpPr/>
        <p:nvPr/>
      </p:nvGrpSpPr>
      <p:grpSpPr>
        <a:xfrm>
          <a:off x="0" y="0"/>
          <a:ext cx="0" cy="0"/>
          <a:chOff x="0" y="0"/>
          <a:chExt cx="0" cy="0"/>
        </a:xfrm>
      </p:grpSpPr>
      <p:sp>
        <p:nvSpPr>
          <p:cNvPr id="480" name="Google Shape;480;p7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1" name="Google Shape;481;p77"/>
          <p:cNvSpPr/>
          <p:nvPr/>
        </p:nvSpPr>
        <p:spPr>
          <a:xfrm>
            <a:off x="554416" y="365125"/>
            <a:ext cx="11167447" cy="2089317"/>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C9C7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2" name="Google Shape;482;p77"/>
          <p:cNvSpPr txBox="1"/>
          <p:nvPr>
            <p:ph type="title"/>
          </p:nvPr>
        </p:nvSpPr>
        <p:spPr>
          <a:xfrm>
            <a:off x="1051560" y="586822"/>
            <a:ext cx="3538728"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en-US" sz="3200">
                <a:latin typeface="Arial"/>
                <a:ea typeface="Arial"/>
                <a:cs typeface="Arial"/>
                <a:sym typeface="Arial"/>
              </a:rPr>
              <a:t>Industrial Usage</a:t>
            </a:r>
            <a:endParaRPr sz="3200">
              <a:latin typeface="Arial"/>
              <a:ea typeface="Arial"/>
              <a:cs typeface="Arial"/>
              <a:sym typeface="Arial"/>
            </a:endParaRPr>
          </a:p>
        </p:txBody>
      </p:sp>
      <p:sp>
        <p:nvSpPr>
          <p:cNvPr id="483" name="Google Shape;483;p77"/>
          <p:cNvSpPr/>
          <p:nvPr/>
        </p:nvSpPr>
        <p:spPr>
          <a:xfrm>
            <a:off x="490408" y="1057739"/>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4" name="Google Shape;484;p77"/>
          <p:cNvSpPr/>
          <p:nvPr/>
        </p:nvSpPr>
        <p:spPr>
          <a:xfrm rot="5400000">
            <a:off x="4248113" y="1405210"/>
            <a:ext cx="1463040" cy="9144"/>
          </a:xfrm>
          <a:prstGeom prst="rect">
            <a:avLst/>
          </a:prstGeom>
          <a:solidFill>
            <a:srgbClr val="BADA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5" name="Google Shape;485;p77"/>
          <p:cNvSpPr txBox="1"/>
          <p:nvPr/>
        </p:nvSpPr>
        <p:spPr>
          <a:xfrm>
            <a:off x="5349230" y="749563"/>
            <a:ext cx="6007608" cy="1645920"/>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When current and real GDP are above 500,000 millions of dollars, there are </a:t>
            </a:r>
            <a:r>
              <a:rPr b="0" i="0" lang="en-US" sz="2100" u="sng" cap="none" strike="noStrike">
                <a:solidFill>
                  <a:srgbClr val="000000"/>
                </a:solidFill>
                <a:latin typeface="Arial"/>
                <a:ea typeface="Arial"/>
                <a:cs typeface="Arial"/>
                <a:sym typeface="Arial"/>
              </a:rPr>
              <a:t>two groups of industrial demand trend among states</a:t>
            </a:r>
            <a:endParaRPr/>
          </a:p>
          <a:p>
            <a:pPr indent="107950" lvl="0" marL="0" marR="0" rtl="0" algn="l">
              <a:lnSpc>
                <a:spcPct val="100000"/>
              </a:lnSpc>
              <a:spcBef>
                <a:spcPts val="6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pic>
        <p:nvPicPr>
          <p:cNvPr id="486" name="Google Shape;486;p77"/>
          <p:cNvPicPr preferRelativeResize="0"/>
          <p:nvPr/>
        </p:nvPicPr>
        <p:blipFill rotWithShape="1">
          <a:blip r:embed="rId3">
            <a:alphaModFix/>
          </a:blip>
          <a:srcRect b="0" l="0" r="0" t="0"/>
          <a:stretch/>
        </p:blipFill>
        <p:spPr>
          <a:xfrm>
            <a:off x="5911920" y="2676139"/>
            <a:ext cx="5685383" cy="3775519"/>
          </a:xfrm>
          <a:prstGeom prst="rect">
            <a:avLst/>
          </a:prstGeom>
          <a:noFill/>
          <a:ln>
            <a:noFill/>
          </a:ln>
        </p:spPr>
      </p:pic>
      <p:pic>
        <p:nvPicPr>
          <p:cNvPr id="487" name="Google Shape;487;p77"/>
          <p:cNvPicPr preferRelativeResize="0"/>
          <p:nvPr/>
        </p:nvPicPr>
        <p:blipFill rotWithShape="1">
          <a:blip r:embed="rId4">
            <a:alphaModFix/>
          </a:blip>
          <a:srcRect b="0" l="0" r="0" t="0"/>
          <a:stretch/>
        </p:blipFill>
        <p:spPr>
          <a:xfrm>
            <a:off x="376406" y="2767579"/>
            <a:ext cx="5334836" cy="3503599"/>
          </a:xfrm>
          <a:prstGeom prst="rect">
            <a:avLst/>
          </a:prstGeom>
          <a:noFill/>
          <a:ln>
            <a:noFill/>
          </a:ln>
        </p:spPr>
      </p:pic>
      <p:sp>
        <p:nvSpPr>
          <p:cNvPr id="488" name="Google Shape;488;p77"/>
          <p:cNvSpPr txBox="1"/>
          <p:nvPr/>
        </p:nvSpPr>
        <p:spPr>
          <a:xfrm>
            <a:off x="175728" y="2560834"/>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489" name="Google Shape;489;p77"/>
          <p:cNvSpPr txBox="1"/>
          <p:nvPr/>
        </p:nvSpPr>
        <p:spPr>
          <a:xfrm>
            <a:off x="4608938" y="6062424"/>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millions of dollars</a:t>
            </a:r>
            <a:endParaRPr/>
          </a:p>
        </p:txBody>
      </p:sp>
      <p:sp>
        <p:nvSpPr>
          <p:cNvPr id="490" name="Google Shape;490;p77"/>
          <p:cNvSpPr txBox="1"/>
          <p:nvPr/>
        </p:nvSpPr>
        <p:spPr>
          <a:xfrm>
            <a:off x="5603067" y="2532119"/>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491" name="Google Shape;491;p77"/>
          <p:cNvSpPr txBox="1"/>
          <p:nvPr/>
        </p:nvSpPr>
        <p:spPr>
          <a:xfrm>
            <a:off x="10203864" y="6225765"/>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millions of dollars</a:t>
            </a:r>
            <a:endParaRPr/>
          </a:p>
        </p:txBody>
      </p:sp>
      <p:sp>
        <p:nvSpPr>
          <p:cNvPr id="492" name="Google Shape;492;p77"/>
          <p:cNvSpPr/>
          <p:nvPr/>
        </p:nvSpPr>
        <p:spPr>
          <a:xfrm>
            <a:off x="2507570" y="2987925"/>
            <a:ext cx="1771467" cy="1032243"/>
          </a:xfrm>
          <a:prstGeom prst="ellipse">
            <a:avLst/>
          </a:prstGeom>
          <a:noFill/>
          <a:ln cap="flat" cmpd="sng" w="2857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3" name="Google Shape;493;p77"/>
          <p:cNvSpPr/>
          <p:nvPr/>
        </p:nvSpPr>
        <p:spPr>
          <a:xfrm>
            <a:off x="3604501" y="4020168"/>
            <a:ext cx="1998565" cy="1155514"/>
          </a:xfrm>
          <a:prstGeom prst="ellipse">
            <a:avLst/>
          </a:prstGeom>
          <a:noFill/>
          <a:ln cap="flat" cmpd="sng" w="2857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4" name="Google Shape;494;p77"/>
          <p:cNvSpPr/>
          <p:nvPr/>
        </p:nvSpPr>
        <p:spPr>
          <a:xfrm>
            <a:off x="7954694" y="2953139"/>
            <a:ext cx="1961663" cy="999862"/>
          </a:xfrm>
          <a:prstGeom prst="ellipse">
            <a:avLst/>
          </a:prstGeom>
          <a:noFill/>
          <a:ln cap="flat" cmpd="sng" w="28575">
            <a:solidFill>
              <a:srgbClr val="268D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5" name="Google Shape;495;p77"/>
          <p:cNvSpPr/>
          <p:nvPr/>
        </p:nvSpPr>
        <p:spPr>
          <a:xfrm rot="213320">
            <a:off x="8886053" y="4254476"/>
            <a:ext cx="2602228" cy="942026"/>
          </a:xfrm>
          <a:prstGeom prst="ellipse">
            <a:avLst/>
          </a:prstGeom>
          <a:noFill/>
          <a:ln cap="flat" cmpd="sng" w="28575">
            <a:solidFill>
              <a:srgbClr val="268D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 name="Shape 499"/>
        <p:cNvGrpSpPr/>
        <p:nvPr/>
      </p:nvGrpSpPr>
      <p:grpSpPr>
        <a:xfrm>
          <a:off x="0" y="0"/>
          <a:ext cx="0" cy="0"/>
          <a:chOff x="0" y="0"/>
          <a:chExt cx="0" cy="0"/>
        </a:xfrm>
      </p:grpSpPr>
      <p:sp>
        <p:nvSpPr>
          <p:cNvPr id="500" name="Google Shape;500;p78"/>
          <p:cNvSpPr txBox="1"/>
          <p:nvPr>
            <p:ph type="title"/>
          </p:nvPr>
        </p:nvSpPr>
        <p:spPr>
          <a:xfrm>
            <a:off x="1070210" y="299925"/>
            <a:ext cx="3538728"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en-US" sz="3200">
                <a:latin typeface="Arial"/>
                <a:ea typeface="Arial"/>
                <a:cs typeface="Arial"/>
                <a:sym typeface="Arial"/>
              </a:rPr>
              <a:t>Industrial Usage</a:t>
            </a:r>
            <a:endParaRPr sz="3200">
              <a:latin typeface="Arial"/>
              <a:ea typeface="Arial"/>
              <a:cs typeface="Arial"/>
              <a:sym typeface="Arial"/>
            </a:endParaRPr>
          </a:p>
        </p:txBody>
      </p:sp>
      <p:sp>
        <p:nvSpPr>
          <p:cNvPr id="501" name="Google Shape;501;p78"/>
          <p:cNvSpPr txBox="1"/>
          <p:nvPr/>
        </p:nvSpPr>
        <p:spPr>
          <a:xfrm>
            <a:off x="5358657" y="518577"/>
            <a:ext cx="6007608" cy="1645920"/>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Based on the scatter plot, there seems to be no relationship between GDP per capita and industrial usage.</a:t>
            </a:r>
            <a:endParaRPr/>
          </a:p>
          <a:p>
            <a:pPr indent="107950" lvl="0" marL="0" marR="0" rtl="0" algn="l">
              <a:lnSpc>
                <a:spcPct val="100000"/>
              </a:lnSpc>
              <a:spcBef>
                <a:spcPts val="6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502" name="Google Shape;502;p78"/>
          <p:cNvSpPr txBox="1"/>
          <p:nvPr/>
        </p:nvSpPr>
        <p:spPr>
          <a:xfrm>
            <a:off x="220117" y="2408426"/>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503" name="Google Shape;503;p78"/>
          <p:cNvSpPr txBox="1"/>
          <p:nvPr/>
        </p:nvSpPr>
        <p:spPr>
          <a:xfrm>
            <a:off x="4608938" y="6062424"/>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dollars</a:t>
            </a:r>
            <a:endParaRPr/>
          </a:p>
        </p:txBody>
      </p:sp>
      <p:sp>
        <p:nvSpPr>
          <p:cNvPr id="504" name="Google Shape;504;p78"/>
          <p:cNvSpPr txBox="1"/>
          <p:nvPr/>
        </p:nvSpPr>
        <p:spPr>
          <a:xfrm>
            <a:off x="5603067" y="2532119"/>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505" name="Google Shape;505;p78"/>
          <p:cNvSpPr txBox="1"/>
          <p:nvPr/>
        </p:nvSpPr>
        <p:spPr>
          <a:xfrm>
            <a:off x="10223918" y="6200923"/>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dollars</a:t>
            </a:r>
            <a:endParaRPr/>
          </a:p>
        </p:txBody>
      </p:sp>
      <p:pic>
        <p:nvPicPr>
          <p:cNvPr id="506" name="Google Shape;506;p78"/>
          <p:cNvPicPr preferRelativeResize="0"/>
          <p:nvPr/>
        </p:nvPicPr>
        <p:blipFill rotWithShape="1">
          <a:blip r:embed="rId3">
            <a:alphaModFix/>
          </a:blip>
          <a:srcRect b="0" l="0" r="0" t="0"/>
          <a:stretch/>
        </p:blipFill>
        <p:spPr>
          <a:xfrm>
            <a:off x="220117" y="2749538"/>
            <a:ext cx="5019302" cy="3372467"/>
          </a:xfrm>
          <a:prstGeom prst="rect">
            <a:avLst/>
          </a:prstGeom>
          <a:noFill/>
          <a:ln>
            <a:noFill/>
          </a:ln>
        </p:spPr>
      </p:pic>
      <p:pic>
        <p:nvPicPr>
          <p:cNvPr id="507" name="Google Shape;507;p78"/>
          <p:cNvPicPr preferRelativeResize="0"/>
          <p:nvPr/>
        </p:nvPicPr>
        <p:blipFill rotWithShape="1">
          <a:blip r:embed="rId4">
            <a:alphaModFix/>
          </a:blip>
          <a:srcRect b="0" l="0" r="0" t="0"/>
          <a:stretch/>
        </p:blipFill>
        <p:spPr>
          <a:xfrm>
            <a:off x="5674027" y="2809118"/>
            <a:ext cx="5121219" cy="341148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1" name="Shape 511"/>
        <p:cNvGrpSpPr/>
        <p:nvPr/>
      </p:nvGrpSpPr>
      <p:grpSpPr>
        <a:xfrm>
          <a:off x="0" y="0"/>
          <a:ext cx="0" cy="0"/>
          <a:chOff x="0" y="0"/>
          <a:chExt cx="0" cy="0"/>
        </a:xfrm>
      </p:grpSpPr>
      <p:sp>
        <p:nvSpPr>
          <p:cNvPr id="512" name="Google Shape;512;p7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3" name="Google Shape;513;p79"/>
          <p:cNvSpPr/>
          <p:nvPr/>
        </p:nvSpPr>
        <p:spPr>
          <a:xfrm>
            <a:off x="554416" y="365125"/>
            <a:ext cx="11167447" cy="2089317"/>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C9C7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4" name="Google Shape;514;p79"/>
          <p:cNvSpPr txBox="1"/>
          <p:nvPr>
            <p:ph type="title"/>
          </p:nvPr>
        </p:nvSpPr>
        <p:spPr>
          <a:xfrm>
            <a:off x="1051560" y="586822"/>
            <a:ext cx="3538728"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b="1" lang="en-US" sz="3000">
                <a:latin typeface="Arial"/>
                <a:ea typeface="Arial"/>
                <a:cs typeface="Arial"/>
                <a:sym typeface="Arial"/>
              </a:rPr>
              <a:t>Residential Usage</a:t>
            </a:r>
            <a:endParaRPr sz="3000">
              <a:latin typeface="Arial"/>
              <a:ea typeface="Arial"/>
              <a:cs typeface="Arial"/>
              <a:sym typeface="Arial"/>
            </a:endParaRPr>
          </a:p>
        </p:txBody>
      </p:sp>
      <p:sp>
        <p:nvSpPr>
          <p:cNvPr id="515" name="Google Shape;515;p79"/>
          <p:cNvSpPr/>
          <p:nvPr/>
        </p:nvSpPr>
        <p:spPr>
          <a:xfrm>
            <a:off x="490408" y="1057739"/>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6" name="Google Shape;516;p79"/>
          <p:cNvSpPr/>
          <p:nvPr/>
        </p:nvSpPr>
        <p:spPr>
          <a:xfrm rot="5400000">
            <a:off x="4248113" y="1405210"/>
            <a:ext cx="1463040" cy="9144"/>
          </a:xfrm>
          <a:prstGeom prst="rect">
            <a:avLst/>
          </a:prstGeom>
          <a:solidFill>
            <a:srgbClr val="BADA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7" name="Google Shape;517;p79"/>
          <p:cNvSpPr txBox="1"/>
          <p:nvPr/>
        </p:nvSpPr>
        <p:spPr>
          <a:xfrm>
            <a:off x="5349239" y="586822"/>
            <a:ext cx="6117719" cy="1645920"/>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When current and real GDP are above 800,000 millions of dollars, there are </a:t>
            </a:r>
            <a:r>
              <a:rPr b="0" i="0" lang="en-US" sz="2000" u="sng" cap="none" strike="noStrike">
                <a:solidFill>
                  <a:srgbClr val="000000"/>
                </a:solidFill>
                <a:latin typeface="Arial"/>
                <a:ea typeface="Arial"/>
                <a:cs typeface="Arial"/>
                <a:sym typeface="Arial"/>
              </a:rPr>
              <a:t>two groups of residential demand trend among states</a:t>
            </a:r>
            <a:endParaRPr/>
          </a:p>
        </p:txBody>
      </p:sp>
      <p:pic>
        <p:nvPicPr>
          <p:cNvPr id="518" name="Google Shape;518;p79"/>
          <p:cNvPicPr preferRelativeResize="0"/>
          <p:nvPr/>
        </p:nvPicPr>
        <p:blipFill rotWithShape="1">
          <a:blip r:embed="rId3">
            <a:alphaModFix/>
          </a:blip>
          <a:srcRect b="0" l="0" r="0" t="0"/>
          <a:stretch/>
        </p:blipFill>
        <p:spPr>
          <a:xfrm>
            <a:off x="6197281" y="2731726"/>
            <a:ext cx="5238892" cy="3483864"/>
          </a:xfrm>
          <a:prstGeom prst="rect">
            <a:avLst/>
          </a:prstGeom>
          <a:noFill/>
          <a:ln>
            <a:noFill/>
          </a:ln>
        </p:spPr>
      </p:pic>
      <p:pic>
        <p:nvPicPr>
          <p:cNvPr id="519" name="Google Shape;519;p79"/>
          <p:cNvPicPr preferRelativeResize="0"/>
          <p:nvPr/>
        </p:nvPicPr>
        <p:blipFill rotWithShape="1">
          <a:blip r:embed="rId4">
            <a:alphaModFix/>
          </a:blip>
          <a:srcRect b="0" l="0" r="0" t="0"/>
          <a:stretch/>
        </p:blipFill>
        <p:spPr>
          <a:xfrm>
            <a:off x="507248" y="2767579"/>
            <a:ext cx="5339255" cy="3483864"/>
          </a:xfrm>
          <a:prstGeom prst="rect">
            <a:avLst/>
          </a:prstGeom>
          <a:noFill/>
          <a:ln>
            <a:noFill/>
          </a:ln>
        </p:spPr>
      </p:pic>
      <p:sp>
        <p:nvSpPr>
          <p:cNvPr id="520" name="Google Shape;520;p79"/>
          <p:cNvSpPr txBox="1"/>
          <p:nvPr/>
        </p:nvSpPr>
        <p:spPr>
          <a:xfrm>
            <a:off x="316647" y="2556480"/>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521" name="Google Shape;521;p79"/>
          <p:cNvSpPr txBox="1"/>
          <p:nvPr/>
        </p:nvSpPr>
        <p:spPr>
          <a:xfrm>
            <a:off x="4608938" y="6062424"/>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millions of dollars</a:t>
            </a:r>
            <a:endParaRPr/>
          </a:p>
        </p:txBody>
      </p:sp>
      <p:sp>
        <p:nvSpPr>
          <p:cNvPr id="522" name="Google Shape;522;p79"/>
          <p:cNvSpPr txBox="1"/>
          <p:nvPr/>
        </p:nvSpPr>
        <p:spPr>
          <a:xfrm>
            <a:off x="5820379" y="2542568"/>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523" name="Google Shape;523;p79"/>
          <p:cNvSpPr txBox="1"/>
          <p:nvPr/>
        </p:nvSpPr>
        <p:spPr>
          <a:xfrm>
            <a:off x="10112129" y="6074761"/>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millions of dollars</a:t>
            </a:r>
            <a:endParaRPr/>
          </a:p>
        </p:txBody>
      </p:sp>
      <p:sp>
        <p:nvSpPr>
          <p:cNvPr id="524" name="Google Shape;524;p79"/>
          <p:cNvSpPr/>
          <p:nvPr/>
        </p:nvSpPr>
        <p:spPr>
          <a:xfrm rot="-785962">
            <a:off x="2270548" y="3046576"/>
            <a:ext cx="2121762" cy="1032243"/>
          </a:xfrm>
          <a:prstGeom prst="ellipse">
            <a:avLst/>
          </a:prstGeom>
          <a:noFill/>
          <a:ln cap="flat" cmpd="sng" w="2857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5" name="Google Shape;525;p79"/>
          <p:cNvSpPr/>
          <p:nvPr/>
        </p:nvSpPr>
        <p:spPr>
          <a:xfrm>
            <a:off x="3729083" y="4020168"/>
            <a:ext cx="1988136" cy="598797"/>
          </a:xfrm>
          <a:prstGeom prst="ellipse">
            <a:avLst/>
          </a:prstGeom>
          <a:noFill/>
          <a:ln cap="flat" cmpd="sng" w="2857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6" name="Google Shape;526;p79"/>
          <p:cNvSpPr/>
          <p:nvPr/>
        </p:nvSpPr>
        <p:spPr>
          <a:xfrm rot="-1038257">
            <a:off x="7660842" y="3039271"/>
            <a:ext cx="2220047" cy="999862"/>
          </a:xfrm>
          <a:prstGeom prst="ellipse">
            <a:avLst/>
          </a:prstGeom>
          <a:noFill/>
          <a:ln cap="flat" cmpd="sng" w="28575">
            <a:solidFill>
              <a:srgbClr val="268D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7" name="Google Shape;527;p79"/>
          <p:cNvSpPr/>
          <p:nvPr/>
        </p:nvSpPr>
        <p:spPr>
          <a:xfrm rot="-210156">
            <a:off x="8846061" y="3932464"/>
            <a:ext cx="2602228" cy="690746"/>
          </a:xfrm>
          <a:prstGeom prst="ellipse">
            <a:avLst/>
          </a:prstGeom>
          <a:noFill/>
          <a:ln cap="flat" cmpd="sng" w="28575">
            <a:solidFill>
              <a:srgbClr val="268D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 name="Shape 531"/>
        <p:cNvGrpSpPr/>
        <p:nvPr/>
      </p:nvGrpSpPr>
      <p:grpSpPr>
        <a:xfrm>
          <a:off x="0" y="0"/>
          <a:ext cx="0" cy="0"/>
          <a:chOff x="0" y="0"/>
          <a:chExt cx="0" cy="0"/>
        </a:xfrm>
      </p:grpSpPr>
      <p:sp>
        <p:nvSpPr>
          <p:cNvPr id="532" name="Google Shape;532;p80"/>
          <p:cNvSpPr txBox="1"/>
          <p:nvPr>
            <p:ph type="title"/>
          </p:nvPr>
        </p:nvSpPr>
        <p:spPr>
          <a:xfrm>
            <a:off x="1003176" y="302196"/>
            <a:ext cx="3538728"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b="1" lang="en-US" sz="2800">
                <a:latin typeface="Arial"/>
                <a:ea typeface="Arial"/>
                <a:cs typeface="Arial"/>
                <a:sym typeface="Arial"/>
              </a:rPr>
              <a:t>Residential Usage</a:t>
            </a:r>
            <a:endParaRPr sz="2800">
              <a:latin typeface="Arial"/>
              <a:ea typeface="Arial"/>
              <a:cs typeface="Arial"/>
              <a:sym typeface="Arial"/>
            </a:endParaRPr>
          </a:p>
        </p:txBody>
      </p:sp>
      <p:sp>
        <p:nvSpPr>
          <p:cNvPr id="533" name="Google Shape;533;p80"/>
          <p:cNvSpPr txBox="1"/>
          <p:nvPr/>
        </p:nvSpPr>
        <p:spPr>
          <a:xfrm>
            <a:off x="5367043" y="393486"/>
            <a:ext cx="6117719" cy="1645920"/>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Based on the scatter plot, there seems to be no relationship between GDP per capita and residential usage.</a:t>
            </a:r>
            <a:endParaRPr/>
          </a:p>
        </p:txBody>
      </p:sp>
      <p:sp>
        <p:nvSpPr>
          <p:cNvPr id="534" name="Google Shape;534;p80"/>
          <p:cNvSpPr txBox="1"/>
          <p:nvPr/>
        </p:nvSpPr>
        <p:spPr>
          <a:xfrm>
            <a:off x="316647" y="2556480"/>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535" name="Google Shape;535;p80"/>
          <p:cNvSpPr txBox="1"/>
          <p:nvPr/>
        </p:nvSpPr>
        <p:spPr>
          <a:xfrm>
            <a:off x="4541904" y="6351760"/>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dollars</a:t>
            </a:r>
            <a:endParaRPr/>
          </a:p>
        </p:txBody>
      </p:sp>
      <p:sp>
        <p:nvSpPr>
          <p:cNvPr id="536" name="Google Shape;536;p80"/>
          <p:cNvSpPr txBox="1"/>
          <p:nvPr/>
        </p:nvSpPr>
        <p:spPr>
          <a:xfrm>
            <a:off x="5820379" y="2542568"/>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537" name="Google Shape;537;p80"/>
          <p:cNvSpPr txBox="1"/>
          <p:nvPr/>
        </p:nvSpPr>
        <p:spPr>
          <a:xfrm>
            <a:off x="10112129" y="6351759"/>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dollars</a:t>
            </a:r>
            <a:endParaRPr/>
          </a:p>
        </p:txBody>
      </p:sp>
      <p:pic>
        <p:nvPicPr>
          <p:cNvPr id="538" name="Google Shape;538;p80"/>
          <p:cNvPicPr preferRelativeResize="0"/>
          <p:nvPr/>
        </p:nvPicPr>
        <p:blipFill rotWithShape="1">
          <a:blip r:embed="rId3">
            <a:alphaModFix/>
          </a:blip>
          <a:srcRect b="0" l="0" r="0" t="0"/>
          <a:stretch/>
        </p:blipFill>
        <p:spPr>
          <a:xfrm>
            <a:off x="219579" y="2891252"/>
            <a:ext cx="5401004" cy="3468013"/>
          </a:xfrm>
          <a:prstGeom prst="rect">
            <a:avLst/>
          </a:prstGeom>
          <a:noFill/>
          <a:ln>
            <a:noFill/>
          </a:ln>
        </p:spPr>
      </p:pic>
      <p:pic>
        <p:nvPicPr>
          <p:cNvPr id="539" name="Google Shape;539;p80"/>
          <p:cNvPicPr preferRelativeResize="0"/>
          <p:nvPr/>
        </p:nvPicPr>
        <p:blipFill rotWithShape="1">
          <a:blip r:embed="rId4">
            <a:alphaModFix/>
          </a:blip>
          <a:srcRect b="0" l="0" r="0" t="0"/>
          <a:stretch/>
        </p:blipFill>
        <p:spPr>
          <a:xfrm>
            <a:off x="5824017" y="2914699"/>
            <a:ext cx="5203772" cy="34370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7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70"/>
          <p:cNvSpPr/>
          <p:nvPr/>
        </p:nvSpPr>
        <p:spPr>
          <a:xfrm>
            <a:off x="558209" y="0"/>
            <a:ext cx="11167447" cy="2018806"/>
          </a:xfrm>
          <a:prstGeom prst="rect">
            <a:avLst/>
          </a:prstGeom>
          <a:solidFill>
            <a:schemeClr val="lt1"/>
          </a:solidFill>
          <a:ln cap="flat" cmpd="sng" w="9525">
            <a:solidFill>
              <a:srgbClr val="E1E1E1"/>
            </a:solidFill>
            <a:prstDash val="solid"/>
            <a:round/>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7" name="Google Shape;217;p70"/>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8" name="Google Shape;218;p70"/>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000"/>
              <a:t>How the United States uses energy¹ </a:t>
            </a:r>
            <a:endParaRPr/>
          </a:p>
        </p:txBody>
      </p:sp>
      <p:sp>
        <p:nvSpPr>
          <p:cNvPr id="219" name="Google Shape;219;p70"/>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20" name="Google Shape;220;p70"/>
          <p:cNvSpPr txBox="1"/>
          <p:nvPr>
            <p:ph idx="1" type="body"/>
          </p:nvPr>
        </p:nvSpPr>
        <p:spPr>
          <a:xfrm>
            <a:off x="566928" y="2276856"/>
            <a:ext cx="10716768" cy="3900107"/>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1500"/>
              <a:buNone/>
            </a:pPr>
            <a:r>
              <a:rPr lang="en-US" sz="1800"/>
              <a:t>Americans use a lot of energy in homes, in businesses, and in industry, and to travel and transport goods. There are </a:t>
            </a:r>
            <a:r>
              <a:rPr lang="en-US" sz="1800" u="sng"/>
              <a:t>four end-use sectors that purchase or produce energy for their own consumption and not for resale</a:t>
            </a:r>
            <a:r>
              <a:rPr lang="en-US" sz="1800"/>
              <a:t>:</a:t>
            </a:r>
            <a:endParaRPr/>
          </a:p>
          <a:p>
            <a:pPr indent="-514350" lvl="0" marL="514350" rtl="0" algn="l">
              <a:lnSpc>
                <a:spcPct val="80000"/>
              </a:lnSpc>
              <a:spcBef>
                <a:spcPts val="1000"/>
              </a:spcBef>
              <a:spcAft>
                <a:spcPts val="0"/>
              </a:spcAft>
              <a:buClr>
                <a:schemeClr val="dk1"/>
              </a:buClr>
              <a:buSzPts val="1600"/>
              <a:buFont typeface="Calibri"/>
              <a:buAutoNum type="arabicPeriod"/>
            </a:pPr>
            <a:r>
              <a:rPr b="1" lang="en-US" sz="1800"/>
              <a:t>Residential Sector: </a:t>
            </a:r>
            <a:r>
              <a:rPr lang="en-US" sz="1800"/>
              <a:t>includes homes and apartments.</a:t>
            </a:r>
            <a:endParaRPr/>
          </a:p>
          <a:p>
            <a:pPr indent="-514350" lvl="0" marL="514350" rtl="0" algn="l">
              <a:lnSpc>
                <a:spcPct val="80000"/>
              </a:lnSpc>
              <a:spcBef>
                <a:spcPts val="1000"/>
              </a:spcBef>
              <a:spcAft>
                <a:spcPts val="0"/>
              </a:spcAft>
              <a:buClr>
                <a:schemeClr val="dk1"/>
              </a:buClr>
              <a:buSzPts val="1600"/>
              <a:buFont typeface="Calibri"/>
              <a:buAutoNum type="arabicPeriod"/>
            </a:pPr>
            <a:r>
              <a:rPr b="1" lang="en-US" sz="1800"/>
              <a:t>Commercial Sector: </a:t>
            </a:r>
            <a:r>
              <a:rPr lang="en-US" sz="1800"/>
              <a:t>includes offices, malls, stores, schools, hospitals, hotels, warehouses, restaurants, and places of worship and public assembly.</a:t>
            </a:r>
            <a:endParaRPr/>
          </a:p>
          <a:p>
            <a:pPr indent="-514350" lvl="0" marL="514350" rtl="0" algn="l">
              <a:lnSpc>
                <a:spcPct val="80000"/>
              </a:lnSpc>
              <a:spcBef>
                <a:spcPts val="1000"/>
              </a:spcBef>
              <a:spcAft>
                <a:spcPts val="0"/>
              </a:spcAft>
              <a:buClr>
                <a:schemeClr val="dk1"/>
              </a:buClr>
              <a:buSzPts val="1600"/>
              <a:buFont typeface="Calibri"/>
              <a:buAutoNum type="arabicPeriod"/>
            </a:pPr>
            <a:r>
              <a:rPr b="1" lang="en-US" sz="1800"/>
              <a:t>Industrial Sector: </a:t>
            </a:r>
            <a:r>
              <a:rPr lang="en-US" sz="1800"/>
              <a:t>includes </a:t>
            </a:r>
            <a:r>
              <a:rPr lang="en-US" sz="1800" u="sng"/>
              <a:t>facilities and equipment used for manufacturing, agriculture, mining, and construction</a:t>
            </a:r>
            <a:r>
              <a:rPr lang="en-US" sz="1800"/>
              <a:t>.</a:t>
            </a:r>
            <a:endParaRPr/>
          </a:p>
          <a:p>
            <a:pPr indent="-514350" lvl="0" marL="514350" rtl="0" algn="l">
              <a:lnSpc>
                <a:spcPct val="80000"/>
              </a:lnSpc>
              <a:spcBef>
                <a:spcPts val="1000"/>
              </a:spcBef>
              <a:spcAft>
                <a:spcPts val="0"/>
              </a:spcAft>
              <a:buClr>
                <a:schemeClr val="dk1"/>
              </a:buClr>
              <a:buSzPts val="1600"/>
              <a:buFont typeface="Calibri"/>
              <a:buAutoNum type="arabicPeriod"/>
            </a:pPr>
            <a:r>
              <a:rPr b="1" lang="en-US" sz="1800"/>
              <a:t>Transportation Sector: </a:t>
            </a:r>
            <a:r>
              <a:rPr lang="en-US" sz="1800"/>
              <a:t>includes </a:t>
            </a:r>
            <a:r>
              <a:rPr lang="en-US" sz="1800" u="sng"/>
              <a:t>vehicles that transport people or goods</a:t>
            </a:r>
            <a:r>
              <a:rPr lang="en-US" sz="1800"/>
              <a:t>, such as cars, trucks, buses, motorcycles, trains, aircraft, boats, barges, and ships.</a:t>
            </a:r>
            <a:endParaRPr/>
          </a:p>
          <a:p>
            <a:pPr indent="0" lvl="0" marL="0" rtl="0" algn="l">
              <a:lnSpc>
                <a:spcPct val="80000"/>
              </a:lnSpc>
              <a:spcBef>
                <a:spcPts val="1000"/>
              </a:spcBef>
              <a:spcAft>
                <a:spcPts val="0"/>
              </a:spcAft>
              <a:buClr>
                <a:schemeClr val="dk1"/>
              </a:buClr>
              <a:buSzPts val="1500"/>
              <a:buNone/>
            </a:pPr>
            <a:r>
              <a:rPr lang="en-US" sz="1800"/>
              <a:t>These end-use sectors consume energy from primary energy and purchase and use most of the electricity (a secondary energy source) the electric power sector produces and sells. The electric power sector consumes primary energy to generate electricity for sale to the other four sectors and for export to Canada and Mexico. The end-use sectors also produce some electricity for their own use (called direct use).</a:t>
            </a:r>
            <a:endParaRPr/>
          </a:p>
        </p:txBody>
      </p:sp>
      <p:sp>
        <p:nvSpPr>
          <p:cNvPr id="221" name="Google Shape;221;p70"/>
          <p:cNvSpPr txBox="1"/>
          <p:nvPr>
            <p:ph idx="11" type="ftr"/>
          </p:nvPr>
        </p:nvSpPr>
        <p:spPr>
          <a:xfrm>
            <a:off x="558209" y="6252450"/>
            <a:ext cx="4114800" cy="3651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600"/>
              </a:spcAft>
              <a:buSzPts val="1400"/>
              <a:buNone/>
            </a:pPr>
            <a:r>
              <a:rPr lang="en-US">
                <a:solidFill>
                  <a:srgbClr val="7F7F7F"/>
                </a:solidFill>
              </a:rPr>
              <a:t>Source: </a:t>
            </a:r>
            <a:r>
              <a:rPr lang="en-US" u="sng">
                <a:solidFill>
                  <a:srgbClr val="7F7F7F"/>
                </a:solidFill>
                <a:hlinkClick r:id="rId3"/>
              </a:rPr>
              <a:t>https://www.eia.gov/energyexplained/use-of-energy/</a:t>
            </a:r>
            <a:endParaRPr>
              <a:solidFill>
                <a:srgbClr val="7F7F7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 name="Shape 543"/>
        <p:cNvGrpSpPr/>
        <p:nvPr/>
      </p:nvGrpSpPr>
      <p:grpSpPr>
        <a:xfrm>
          <a:off x="0" y="0"/>
          <a:ext cx="0" cy="0"/>
          <a:chOff x="0" y="0"/>
          <a:chExt cx="0" cy="0"/>
        </a:xfrm>
      </p:grpSpPr>
      <p:sp>
        <p:nvSpPr>
          <p:cNvPr id="544" name="Google Shape;544;p8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5" name="Google Shape;545;p81"/>
          <p:cNvSpPr/>
          <p:nvPr/>
        </p:nvSpPr>
        <p:spPr>
          <a:xfrm>
            <a:off x="554416" y="365125"/>
            <a:ext cx="11167447" cy="2089317"/>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C9C7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6" name="Google Shape;546;p81"/>
          <p:cNvSpPr txBox="1"/>
          <p:nvPr>
            <p:ph type="title"/>
          </p:nvPr>
        </p:nvSpPr>
        <p:spPr>
          <a:xfrm>
            <a:off x="835152" y="579909"/>
            <a:ext cx="4363820"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b="1" lang="en-US" sz="3000">
                <a:latin typeface="Arial"/>
                <a:ea typeface="Arial"/>
                <a:cs typeface="Arial"/>
                <a:sym typeface="Arial"/>
              </a:rPr>
              <a:t>Transportation Usage</a:t>
            </a:r>
            <a:endParaRPr sz="3000">
              <a:latin typeface="Arial"/>
              <a:ea typeface="Arial"/>
              <a:cs typeface="Arial"/>
              <a:sym typeface="Arial"/>
            </a:endParaRPr>
          </a:p>
        </p:txBody>
      </p:sp>
      <p:sp>
        <p:nvSpPr>
          <p:cNvPr id="547" name="Google Shape;547;p81"/>
          <p:cNvSpPr/>
          <p:nvPr/>
        </p:nvSpPr>
        <p:spPr>
          <a:xfrm>
            <a:off x="490408" y="1057739"/>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8" name="Google Shape;548;p81"/>
          <p:cNvSpPr/>
          <p:nvPr/>
        </p:nvSpPr>
        <p:spPr>
          <a:xfrm rot="5400000">
            <a:off x="4248113" y="1405210"/>
            <a:ext cx="1463040" cy="9144"/>
          </a:xfrm>
          <a:prstGeom prst="rect">
            <a:avLst/>
          </a:prstGeom>
          <a:solidFill>
            <a:srgbClr val="BADA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9" name="Google Shape;549;p81"/>
          <p:cNvSpPr txBox="1"/>
          <p:nvPr/>
        </p:nvSpPr>
        <p:spPr>
          <a:xfrm>
            <a:off x="5349240" y="586822"/>
            <a:ext cx="6007608" cy="1645920"/>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Transportation electricity demand seems not related to real GDP and Current GDP</a:t>
            </a:r>
            <a:endParaRPr/>
          </a:p>
          <a:p>
            <a:pPr indent="107950" lvl="0" marL="0" marR="0" rtl="0" algn="l">
              <a:lnSpc>
                <a:spcPct val="100000"/>
              </a:lnSpc>
              <a:spcBef>
                <a:spcPts val="6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pic>
        <p:nvPicPr>
          <p:cNvPr id="550" name="Google Shape;550;p81"/>
          <p:cNvPicPr preferRelativeResize="0"/>
          <p:nvPr/>
        </p:nvPicPr>
        <p:blipFill rotWithShape="1">
          <a:blip r:embed="rId3">
            <a:alphaModFix/>
          </a:blip>
          <a:srcRect b="0" l="0" r="0" t="0"/>
          <a:stretch/>
        </p:blipFill>
        <p:spPr>
          <a:xfrm>
            <a:off x="5921532" y="2855559"/>
            <a:ext cx="5085933" cy="3483864"/>
          </a:xfrm>
          <a:prstGeom prst="rect">
            <a:avLst/>
          </a:prstGeom>
          <a:noFill/>
          <a:ln>
            <a:noFill/>
          </a:ln>
        </p:spPr>
      </p:pic>
      <p:pic>
        <p:nvPicPr>
          <p:cNvPr id="551" name="Google Shape;551;p81"/>
          <p:cNvPicPr preferRelativeResize="0"/>
          <p:nvPr/>
        </p:nvPicPr>
        <p:blipFill rotWithShape="1">
          <a:blip r:embed="rId4">
            <a:alphaModFix/>
          </a:blip>
          <a:srcRect b="0" l="0" r="0" t="0"/>
          <a:stretch/>
        </p:blipFill>
        <p:spPr>
          <a:xfrm>
            <a:off x="370533" y="2777734"/>
            <a:ext cx="5180466" cy="3483864"/>
          </a:xfrm>
          <a:prstGeom prst="rect">
            <a:avLst/>
          </a:prstGeom>
          <a:noFill/>
          <a:ln>
            <a:noFill/>
          </a:ln>
        </p:spPr>
      </p:pic>
      <p:sp>
        <p:nvSpPr>
          <p:cNvPr id="552" name="Google Shape;552;p81"/>
          <p:cNvSpPr txBox="1"/>
          <p:nvPr/>
        </p:nvSpPr>
        <p:spPr>
          <a:xfrm>
            <a:off x="316647" y="2556480"/>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553" name="Google Shape;553;p81"/>
          <p:cNvSpPr txBox="1"/>
          <p:nvPr/>
        </p:nvSpPr>
        <p:spPr>
          <a:xfrm>
            <a:off x="4608938" y="6062424"/>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millions of dollars</a:t>
            </a:r>
            <a:endParaRPr/>
          </a:p>
        </p:txBody>
      </p:sp>
      <p:sp>
        <p:nvSpPr>
          <p:cNvPr id="554" name="Google Shape;554;p81"/>
          <p:cNvSpPr txBox="1"/>
          <p:nvPr/>
        </p:nvSpPr>
        <p:spPr>
          <a:xfrm>
            <a:off x="5820379" y="2542568"/>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555" name="Google Shape;555;p81"/>
          <p:cNvSpPr txBox="1"/>
          <p:nvPr/>
        </p:nvSpPr>
        <p:spPr>
          <a:xfrm>
            <a:off x="10159937" y="6098416"/>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millions of dollars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9" name="Shape 559"/>
        <p:cNvGrpSpPr/>
        <p:nvPr/>
      </p:nvGrpSpPr>
      <p:grpSpPr>
        <a:xfrm>
          <a:off x="0" y="0"/>
          <a:ext cx="0" cy="0"/>
          <a:chOff x="0" y="0"/>
          <a:chExt cx="0" cy="0"/>
        </a:xfrm>
      </p:grpSpPr>
      <p:sp>
        <p:nvSpPr>
          <p:cNvPr id="560" name="Google Shape;560;p82"/>
          <p:cNvSpPr txBox="1"/>
          <p:nvPr>
            <p:ph type="title"/>
          </p:nvPr>
        </p:nvSpPr>
        <p:spPr>
          <a:xfrm>
            <a:off x="835152" y="318311"/>
            <a:ext cx="4363820"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b="1" lang="en-US" sz="3000">
                <a:latin typeface="Arial"/>
                <a:ea typeface="Arial"/>
                <a:cs typeface="Arial"/>
                <a:sym typeface="Arial"/>
              </a:rPr>
              <a:t>Transportation Usage</a:t>
            </a:r>
            <a:endParaRPr sz="3000">
              <a:latin typeface="Arial"/>
              <a:ea typeface="Arial"/>
              <a:cs typeface="Arial"/>
              <a:sym typeface="Arial"/>
            </a:endParaRPr>
          </a:p>
        </p:txBody>
      </p:sp>
      <p:sp>
        <p:nvSpPr>
          <p:cNvPr id="561" name="Google Shape;561;p82"/>
          <p:cNvSpPr txBox="1"/>
          <p:nvPr/>
        </p:nvSpPr>
        <p:spPr>
          <a:xfrm>
            <a:off x="5421985" y="384161"/>
            <a:ext cx="6007608" cy="1645920"/>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Based on the scatter plot, there seems to be no relationship between GDP per capita and transportation usage.</a:t>
            </a:r>
            <a:endParaRPr/>
          </a:p>
        </p:txBody>
      </p:sp>
      <p:sp>
        <p:nvSpPr>
          <p:cNvPr id="562" name="Google Shape;562;p82"/>
          <p:cNvSpPr txBox="1"/>
          <p:nvPr/>
        </p:nvSpPr>
        <p:spPr>
          <a:xfrm>
            <a:off x="342237" y="2400626"/>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563" name="Google Shape;563;p82"/>
          <p:cNvSpPr txBox="1"/>
          <p:nvPr/>
        </p:nvSpPr>
        <p:spPr>
          <a:xfrm>
            <a:off x="4600060" y="6262690"/>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dollars</a:t>
            </a:r>
            <a:endParaRPr/>
          </a:p>
        </p:txBody>
      </p:sp>
      <p:sp>
        <p:nvSpPr>
          <p:cNvPr id="564" name="Google Shape;564;p82"/>
          <p:cNvSpPr txBox="1"/>
          <p:nvPr/>
        </p:nvSpPr>
        <p:spPr>
          <a:xfrm>
            <a:off x="5819536" y="2400626"/>
            <a:ext cx="25335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million kilowatt-hours</a:t>
            </a:r>
            <a:endParaRPr/>
          </a:p>
        </p:txBody>
      </p:sp>
      <p:sp>
        <p:nvSpPr>
          <p:cNvPr id="565" name="Google Shape;565;p82"/>
          <p:cNvSpPr txBox="1"/>
          <p:nvPr/>
        </p:nvSpPr>
        <p:spPr>
          <a:xfrm>
            <a:off x="10159937" y="6098416"/>
            <a:ext cx="19881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Units: dollars</a:t>
            </a:r>
            <a:endParaRPr/>
          </a:p>
        </p:txBody>
      </p:sp>
      <p:pic>
        <p:nvPicPr>
          <p:cNvPr id="566" name="Google Shape;566;p82"/>
          <p:cNvPicPr preferRelativeResize="0"/>
          <p:nvPr/>
        </p:nvPicPr>
        <p:blipFill rotWithShape="1">
          <a:blip r:embed="rId3">
            <a:alphaModFix/>
          </a:blip>
          <a:srcRect b="0" l="0" r="0" t="0"/>
          <a:stretch/>
        </p:blipFill>
        <p:spPr>
          <a:xfrm>
            <a:off x="342237" y="2751171"/>
            <a:ext cx="5028133" cy="3418810"/>
          </a:xfrm>
          <a:prstGeom prst="rect">
            <a:avLst/>
          </a:prstGeom>
          <a:noFill/>
          <a:ln>
            <a:noFill/>
          </a:ln>
        </p:spPr>
      </p:pic>
      <p:pic>
        <p:nvPicPr>
          <p:cNvPr id="567" name="Google Shape;567;p82"/>
          <p:cNvPicPr preferRelativeResize="0"/>
          <p:nvPr/>
        </p:nvPicPr>
        <p:blipFill rotWithShape="1">
          <a:blip r:embed="rId4">
            <a:alphaModFix/>
          </a:blip>
          <a:srcRect b="0" l="0" r="0" t="0"/>
          <a:stretch/>
        </p:blipFill>
        <p:spPr>
          <a:xfrm>
            <a:off x="5844639" y="2751171"/>
            <a:ext cx="5162301" cy="33472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34"/>
          <p:cNvSpPr/>
          <p:nvPr/>
        </p:nvSpPr>
        <p:spPr>
          <a:xfrm>
            <a:off x="0" y="609599"/>
            <a:ext cx="12192000" cy="62484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73" name="Google Shape;573;p34"/>
          <p:cNvPicPr preferRelativeResize="0"/>
          <p:nvPr/>
        </p:nvPicPr>
        <p:blipFill rotWithShape="1">
          <a:blip r:embed="rId3">
            <a:alphaModFix/>
          </a:blip>
          <a:srcRect b="9820" l="0" r="0" t="45715"/>
          <a:stretch/>
        </p:blipFill>
        <p:spPr>
          <a:xfrm flipH="1" rot="10800000">
            <a:off x="0" y="2374533"/>
            <a:ext cx="12192000" cy="3049325"/>
          </a:xfrm>
          <a:custGeom>
            <a:rect b="b" l="l" r="r" t="t"/>
            <a:pathLst>
              <a:path extrusionOk="0" h="3049325" w="12192000">
                <a:moveTo>
                  <a:pt x="0" y="0"/>
                </a:moveTo>
                <a:lnTo>
                  <a:pt x="12192000" y="0"/>
                </a:lnTo>
                <a:lnTo>
                  <a:pt x="12192000" y="3049325"/>
                </a:lnTo>
                <a:lnTo>
                  <a:pt x="0" y="3049325"/>
                </a:lnTo>
                <a:close/>
              </a:path>
            </a:pathLst>
          </a:custGeom>
          <a:noFill/>
          <a:ln>
            <a:noFill/>
          </a:ln>
        </p:spPr>
      </p:pic>
      <p:sp>
        <p:nvSpPr>
          <p:cNvPr id="574" name="Google Shape;574;p34"/>
          <p:cNvSpPr/>
          <p:nvPr/>
        </p:nvSpPr>
        <p:spPr>
          <a:xfrm>
            <a:off x="0" y="0"/>
            <a:ext cx="12188952" cy="3238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5" name="Google Shape;575;p34"/>
          <p:cNvSpPr txBox="1"/>
          <p:nvPr>
            <p:ph type="title"/>
          </p:nvPr>
        </p:nvSpPr>
        <p:spPr>
          <a:xfrm>
            <a:off x="729070" y="903642"/>
            <a:ext cx="11035582" cy="2944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a:solidFill>
                  <a:srgbClr val="000000"/>
                </a:solidFill>
                <a:latin typeface="Arial"/>
                <a:ea typeface="Arial"/>
                <a:cs typeface="Arial"/>
                <a:sym typeface="Arial"/>
              </a:rPr>
              <a:t>Part 3: Population and Electricity Demand</a:t>
            </a:r>
            <a:endParaRPr/>
          </a:p>
        </p:txBody>
      </p:sp>
      <p:sp>
        <p:nvSpPr>
          <p:cNvPr id="576" name="Google Shape;576;p34"/>
          <p:cNvSpPr txBox="1"/>
          <p:nvPr/>
        </p:nvSpPr>
        <p:spPr>
          <a:xfrm>
            <a:off x="5618088" y="3733799"/>
            <a:ext cx="5769428" cy="175033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Presented by Wen-Ling (Linda), Chang</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0" name="Shape 580"/>
        <p:cNvGrpSpPr/>
        <p:nvPr/>
      </p:nvGrpSpPr>
      <p:grpSpPr>
        <a:xfrm>
          <a:off x="0" y="0"/>
          <a:ext cx="0" cy="0"/>
          <a:chOff x="0" y="0"/>
          <a:chExt cx="0" cy="0"/>
        </a:xfrm>
      </p:grpSpPr>
      <p:sp>
        <p:nvSpPr>
          <p:cNvPr id="581" name="Google Shape;581;p8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2" name="Google Shape;582;p83"/>
          <p:cNvSpPr/>
          <p:nvPr/>
        </p:nvSpPr>
        <p:spPr>
          <a:xfrm>
            <a:off x="558209" y="0"/>
            <a:ext cx="11167447" cy="2018806"/>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3" name="Google Shape;583;p83"/>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4" name="Google Shape;584;p83"/>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en-US">
                <a:latin typeface="Arial"/>
                <a:ea typeface="Arial"/>
                <a:cs typeface="Arial"/>
                <a:sym typeface="Arial"/>
              </a:rPr>
              <a:t>Commercial Usage</a:t>
            </a:r>
            <a:endParaRPr>
              <a:latin typeface="Arial"/>
              <a:ea typeface="Arial"/>
              <a:cs typeface="Arial"/>
              <a:sym typeface="Arial"/>
            </a:endParaRPr>
          </a:p>
        </p:txBody>
      </p:sp>
      <p:sp>
        <p:nvSpPr>
          <p:cNvPr id="585" name="Google Shape;585;p83"/>
          <p:cNvSpPr/>
          <p:nvPr/>
        </p:nvSpPr>
        <p:spPr>
          <a:xfrm>
            <a:off x="498834" y="770799"/>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86" name="Google Shape;586;p83"/>
          <p:cNvPicPr preferRelativeResize="0"/>
          <p:nvPr/>
        </p:nvPicPr>
        <p:blipFill rotWithShape="1">
          <a:blip r:embed="rId3">
            <a:alphaModFix/>
          </a:blip>
          <a:srcRect b="2575" l="0" r="2" t="1754"/>
          <a:stretch/>
        </p:blipFill>
        <p:spPr>
          <a:xfrm>
            <a:off x="908304" y="2478024"/>
            <a:ext cx="6009855" cy="3694176"/>
          </a:xfrm>
          <a:prstGeom prst="rect">
            <a:avLst/>
          </a:prstGeom>
          <a:noFill/>
          <a:ln>
            <a:noFill/>
          </a:ln>
        </p:spPr>
      </p:pic>
      <p:sp>
        <p:nvSpPr>
          <p:cNvPr id="587" name="Google Shape;587;p83"/>
          <p:cNvSpPr txBox="1"/>
          <p:nvPr/>
        </p:nvSpPr>
        <p:spPr>
          <a:xfrm>
            <a:off x="7411453" y="2478024"/>
            <a:ext cx="3872243" cy="3694176"/>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11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Based on the scatter plot, </a:t>
            </a:r>
            <a:r>
              <a:rPr b="0" i="0" lang="en-US" sz="1800" u="sng" cap="none" strike="noStrike">
                <a:solidFill>
                  <a:srgbClr val="000000"/>
                </a:solidFill>
                <a:latin typeface="Arial"/>
                <a:ea typeface="Arial"/>
                <a:cs typeface="Arial"/>
                <a:sym typeface="Arial"/>
              </a:rPr>
              <a:t>there seems to be a medium to strong correlation between population and commercial consumption.</a:t>
            </a:r>
            <a:endParaRPr/>
          </a:p>
          <a:p>
            <a:pPr indent="-228600" lvl="0" marL="342900" marR="0" rtl="0" algn="l">
              <a:lnSpc>
                <a:spcPct val="110000"/>
              </a:lnSpc>
              <a:spcBef>
                <a:spcPts val="6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Interestingly, when the state population is below 10 million people, number of people seems to be strongly correlated to commercial consumption.</a:t>
            </a:r>
            <a:endParaRPr/>
          </a:p>
          <a:p>
            <a:pPr indent="0" lvl="0" marL="0" marR="0" rtl="0" algn="l">
              <a:lnSpc>
                <a:spcPct val="11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1" name="Shape 591"/>
        <p:cNvGrpSpPr/>
        <p:nvPr/>
      </p:nvGrpSpPr>
      <p:grpSpPr>
        <a:xfrm>
          <a:off x="0" y="0"/>
          <a:ext cx="0" cy="0"/>
          <a:chOff x="0" y="0"/>
          <a:chExt cx="0" cy="0"/>
        </a:xfrm>
      </p:grpSpPr>
      <p:sp>
        <p:nvSpPr>
          <p:cNvPr id="592" name="Google Shape;592;p8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3" name="Google Shape;593;p84"/>
          <p:cNvSpPr/>
          <p:nvPr/>
        </p:nvSpPr>
        <p:spPr>
          <a:xfrm>
            <a:off x="558209" y="0"/>
            <a:ext cx="11167447" cy="2018806"/>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4" name="Google Shape;594;p84"/>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5" name="Google Shape;595;p84"/>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en-US">
                <a:latin typeface="Arial"/>
                <a:ea typeface="Arial"/>
                <a:cs typeface="Arial"/>
                <a:sym typeface="Arial"/>
              </a:rPr>
              <a:t>Industrial Usage</a:t>
            </a:r>
            <a:endParaRPr>
              <a:latin typeface="Arial"/>
              <a:ea typeface="Arial"/>
              <a:cs typeface="Arial"/>
              <a:sym typeface="Arial"/>
            </a:endParaRPr>
          </a:p>
        </p:txBody>
      </p:sp>
      <p:sp>
        <p:nvSpPr>
          <p:cNvPr id="596" name="Google Shape;596;p84"/>
          <p:cNvSpPr/>
          <p:nvPr/>
        </p:nvSpPr>
        <p:spPr>
          <a:xfrm>
            <a:off x="498834" y="770799"/>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97" name="Google Shape;597;p84"/>
          <p:cNvPicPr preferRelativeResize="0"/>
          <p:nvPr/>
        </p:nvPicPr>
        <p:blipFill rotWithShape="1">
          <a:blip r:embed="rId3">
            <a:alphaModFix/>
          </a:blip>
          <a:srcRect b="2167" l="0" r="2" t="2162"/>
          <a:stretch/>
        </p:blipFill>
        <p:spPr>
          <a:xfrm>
            <a:off x="908304" y="2478024"/>
            <a:ext cx="6009855" cy="3694176"/>
          </a:xfrm>
          <a:prstGeom prst="rect">
            <a:avLst/>
          </a:prstGeom>
          <a:noFill/>
          <a:ln>
            <a:noFill/>
          </a:ln>
        </p:spPr>
      </p:pic>
      <p:sp>
        <p:nvSpPr>
          <p:cNvPr id="598" name="Google Shape;598;p84"/>
          <p:cNvSpPr txBox="1"/>
          <p:nvPr/>
        </p:nvSpPr>
        <p:spPr>
          <a:xfrm>
            <a:off x="7411453" y="2478024"/>
            <a:ext cx="4022986" cy="3694176"/>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110000"/>
              </a:lnSpc>
              <a:spcBef>
                <a:spcPts val="0"/>
              </a:spcBef>
              <a:spcAft>
                <a:spcPts val="0"/>
              </a:spcAft>
              <a:buClr>
                <a:srgbClr val="000000"/>
              </a:buClr>
              <a:buSzPts val="2000"/>
              <a:buFont typeface="Arial"/>
              <a:buChar char="•"/>
            </a:pPr>
            <a:r>
              <a:rPr b="0" i="0" lang="en-US" sz="2000" u="sng" cap="none" strike="noStrike">
                <a:solidFill>
                  <a:srgbClr val="000000"/>
                </a:solidFill>
                <a:latin typeface="Arial"/>
                <a:ea typeface="Arial"/>
                <a:cs typeface="Arial"/>
                <a:sym typeface="Arial"/>
              </a:rPr>
              <a:t>There seems to be no obvious relationship</a:t>
            </a:r>
            <a:r>
              <a:rPr b="0" i="0" lang="en-US" sz="2000" u="none" cap="none" strike="noStrike">
                <a:solidFill>
                  <a:srgbClr val="000000"/>
                </a:solidFill>
                <a:latin typeface="Arial"/>
                <a:ea typeface="Arial"/>
                <a:cs typeface="Arial"/>
                <a:sym typeface="Arial"/>
              </a:rPr>
              <a:t> between industrial consumption and population</a:t>
            </a:r>
            <a:endParaRPr b="0" i="0" sz="2000" u="sng" cap="none" strike="noStrike">
              <a:solidFill>
                <a:srgbClr val="000000"/>
              </a:solidFill>
              <a:latin typeface="Arial"/>
              <a:ea typeface="Arial"/>
              <a:cs typeface="Arial"/>
              <a:sym typeface="Arial"/>
            </a:endParaRPr>
          </a:p>
          <a:p>
            <a:pPr indent="88900" lvl="0" marL="0" marR="0" rtl="0" algn="l">
              <a:lnSpc>
                <a:spcPct val="11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2" name="Shape 602"/>
        <p:cNvGrpSpPr/>
        <p:nvPr/>
      </p:nvGrpSpPr>
      <p:grpSpPr>
        <a:xfrm>
          <a:off x="0" y="0"/>
          <a:ext cx="0" cy="0"/>
          <a:chOff x="0" y="0"/>
          <a:chExt cx="0" cy="0"/>
        </a:xfrm>
      </p:grpSpPr>
      <p:sp>
        <p:nvSpPr>
          <p:cNvPr id="603" name="Google Shape;603;p8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4" name="Google Shape;604;p85"/>
          <p:cNvSpPr/>
          <p:nvPr/>
        </p:nvSpPr>
        <p:spPr>
          <a:xfrm>
            <a:off x="558209" y="0"/>
            <a:ext cx="11167447" cy="2018806"/>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5" name="Google Shape;605;p85"/>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6" name="Google Shape;606;p85"/>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en-US">
                <a:latin typeface="Arial"/>
                <a:ea typeface="Arial"/>
                <a:cs typeface="Arial"/>
                <a:sym typeface="Arial"/>
              </a:rPr>
              <a:t>Residential Usage</a:t>
            </a:r>
            <a:endParaRPr>
              <a:latin typeface="Arial"/>
              <a:ea typeface="Arial"/>
              <a:cs typeface="Arial"/>
              <a:sym typeface="Arial"/>
            </a:endParaRPr>
          </a:p>
        </p:txBody>
      </p:sp>
      <p:sp>
        <p:nvSpPr>
          <p:cNvPr id="607" name="Google Shape;607;p85"/>
          <p:cNvSpPr/>
          <p:nvPr/>
        </p:nvSpPr>
        <p:spPr>
          <a:xfrm>
            <a:off x="498834" y="770799"/>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8" name="Google Shape;608;p85"/>
          <p:cNvSpPr txBox="1"/>
          <p:nvPr/>
        </p:nvSpPr>
        <p:spPr>
          <a:xfrm>
            <a:off x="7411453" y="2478024"/>
            <a:ext cx="3872243" cy="3694176"/>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11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Similar to the Commercial usage scatter plot, when the state population is below 10 million people, number of people seems to be strongly correlated to commercial consumption.</a:t>
            </a:r>
            <a:endParaRPr/>
          </a:p>
        </p:txBody>
      </p:sp>
      <p:pic>
        <p:nvPicPr>
          <p:cNvPr id="609" name="Google Shape;609;p85"/>
          <p:cNvPicPr preferRelativeResize="0"/>
          <p:nvPr/>
        </p:nvPicPr>
        <p:blipFill rotWithShape="1">
          <a:blip r:embed="rId3">
            <a:alphaModFix/>
          </a:blip>
          <a:srcRect b="0" l="0" r="0" t="0"/>
          <a:stretch/>
        </p:blipFill>
        <p:spPr>
          <a:xfrm>
            <a:off x="731614" y="2276856"/>
            <a:ext cx="6096000" cy="4019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3" name="Shape 613"/>
        <p:cNvGrpSpPr/>
        <p:nvPr/>
      </p:nvGrpSpPr>
      <p:grpSpPr>
        <a:xfrm>
          <a:off x="0" y="0"/>
          <a:ext cx="0" cy="0"/>
          <a:chOff x="0" y="0"/>
          <a:chExt cx="0" cy="0"/>
        </a:xfrm>
      </p:grpSpPr>
      <p:sp>
        <p:nvSpPr>
          <p:cNvPr id="614" name="Google Shape;614;p8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en-US">
                <a:latin typeface="Arial"/>
                <a:ea typeface="Arial"/>
                <a:cs typeface="Arial"/>
                <a:sym typeface="Arial"/>
              </a:rPr>
              <a:t>Transportation Usage</a:t>
            </a:r>
            <a:endParaRPr>
              <a:latin typeface="Arial"/>
              <a:ea typeface="Arial"/>
              <a:cs typeface="Arial"/>
              <a:sym typeface="Arial"/>
            </a:endParaRPr>
          </a:p>
        </p:txBody>
      </p:sp>
      <p:sp>
        <p:nvSpPr>
          <p:cNvPr id="615" name="Google Shape;615;p86"/>
          <p:cNvSpPr txBox="1"/>
          <p:nvPr/>
        </p:nvSpPr>
        <p:spPr>
          <a:xfrm>
            <a:off x="7411453" y="2478024"/>
            <a:ext cx="3872243" cy="3694176"/>
          </a:xfrm>
          <a:prstGeom prst="rect">
            <a:avLst/>
          </a:prstGeom>
          <a:noFill/>
          <a:ln>
            <a:noFill/>
          </a:ln>
        </p:spPr>
        <p:txBody>
          <a:bodyPr anchorCtr="0" anchor="ctr" bIns="45700" lIns="91425" spcFirstLastPara="1" rIns="91425" wrap="square" tIns="45700">
            <a:normAutofit/>
          </a:bodyPr>
          <a:lstStyle/>
          <a:p>
            <a:pPr indent="-228600" lvl="0" marL="342900" marR="0" rtl="0" algn="l">
              <a:lnSpc>
                <a:spcPct val="11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There seems to be no relationship between transportation consumption and population</a:t>
            </a:r>
            <a:endParaRPr/>
          </a:p>
        </p:txBody>
      </p:sp>
      <p:pic>
        <p:nvPicPr>
          <p:cNvPr id="616" name="Google Shape;616;p86"/>
          <p:cNvPicPr preferRelativeResize="0"/>
          <p:nvPr/>
        </p:nvPicPr>
        <p:blipFill rotWithShape="1">
          <a:blip r:embed="rId3">
            <a:alphaModFix/>
          </a:blip>
          <a:srcRect b="0" l="0" r="0" t="0"/>
          <a:stretch/>
        </p:blipFill>
        <p:spPr>
          <a:xfrm>
            <a:off x="769918" y="2270678"/>
            <a:ext cx="6048375" cy="4000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0" name="Shape 620"/>
        <p:cNvGrpSpPr/>
        <p:nvPr/>
      </p:nvGrpSpPr>
      <p:grpSpPr>
        <a:xfrm>
          <a:off x="0" y="0"/>
          <a:ext cx="0" cy="0"/>
          <a:chOff x="0" y="0"/>
          <a:chExt cx="0" cy="0"/>
        </a:xfrm>
      </p:grpSpPr>
      <p:sp>
        <p:nvSpPr>
          <p:cNvPr id="621" name="Google Shape;621;p8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2" name="Google Shape;622;p87"/>
          <p:cNvSpPr/>
          <p:nvPr/>
        </p:nvSpPr>
        <p:spPr>
          <a:xfrm>
            <a:off x="558209" y="0"/>
            <a:ext cx="11167447" cy="2018806"/>
          </a:xfrm>
          <a:prstGeom prst="rect">
            <a:avLst/>
          </a:prstGeom>
          <a:solidFill>
            <a:schemeClr val="lt1"/>
          </a:solidFill>
          <a:ln cap="flat" cmpd="sng" w="12700">
            <a:solidFill>
              <a:srgbClr val="E3F1EC"/>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3" name="Google Shape;623;p87"/>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4" name="Google Shape;624;p87"/>
          <p:cNvSpPr txBox="1"/>
          <p:nvPr>
            <p:ph type="title"/>
          </p:nvPr>
        </p:nvSpPr>
        <p:spPr>
          <a:xfrm>
            <a:off x="1115567" y="548640"/>
            <a:ext cx="10518223"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Further exploration of the population parameter</a:t>
            </a:r>
            <a:endParaRPr/>
          </a:p>
        </p:txBody>
      </p:sp>
      <p:sp>
        <p:nvSpPr>
          <p:cNvPr id="625" name="Google Shape;625;p87"/>
          <p:cNvSpPr/>
          <p:nvPr/>
        </p:nvSpPr>
        <p:spPr>
          <a:xfrm>
            <a:off x="498834" y="770799"/>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6" name="Google Shape;626;p87"/>
          <p:cNvSpPr txBox="1"/>
          <p:nvPr>
            <p:ph idx="1" type="body"/>
          </p:nvPr>
        </p:nvSpPr>
        <p:spPr>
          <a:xfrm>
            <a:off x="566928" y="2156178"/>
            <a:ext cx="10875165" cy="4304071"/>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100"/>
              <a:buChar char="•"/>
            </a:pPr>
            <a:r>
              <a:rPr lang="en-US" sz="2100">
                <a:latin typeface="Arial"/>
                <a:ea typeface="Arial"/>
                <a:cs typeface="Arial"/>
                <a:sym typeface="Arial"/>
              </a:rPr>
              <a:t>Interestingly, based on the graph when the state population is below 10 million people, number of people is highly correlated to commercial consumption.</a:t>
            </a:r>
            <a:endParaRPr/>
          </a:p>
          <a:p>
            <a:pPr indent="-228600" lvl="0" marL="228600" rtl="0" algn="l">
              <a:lnSpc>
                <a:spcPct val="100000"/>
              </a:lnSpc>
              <a:spcBef>
                <a:spcPts val="1000"/>
              </a:spcBef>
              <a:spcAft>
                <a:spcPts val="0"/>
              </a:spcAft>
              <a:buClr>
                <a:schemeClr val="dk1"/>
              </a:buClr>
              <a:buSzPts val="2100"/>
              <a:buChar char="•"/>
            </a:pPr>
            <a:r>
              <a:rPr lang="en-US" sz="2100">
                <a:latin typeface="Arial"/>
                <a:ea typeface="Arial"/>
                <a:cs typeface="Arial"/>
                <a:sym typeface="Arial"/>
              </a:rPr>
              <a:t>Thus I tried to explore the detailed relationship by selecting one state that the population is below 10 million people.</a:t>
            </a:r>
            <a:endParaRPr/>
          </a:p>
          <a:p>
            <a:pPr indent="-228600" lvl="0" marL="228600" rtl="0" algn="l">
              <a:lnSpc>
                <a:spcPct val="100000"/>
              </a:lnSpc>
              <a:spcBef>
                <a:spcPts val="1000"/>
              </a:spcBef>
              <a:spcAft>
                <a:spcPts val="0"/>
              </a:spcAft>
              <a:buClr>
                <a:schemeClr val="dk1"/>
              </a:buClr>
              <a:buSzPts val="2100"/>
              <a:buChar char="•"/>
            </a:pPr>
            <a:r>
              <a:rPr lang="en-US" sz="2100">
                <a:latin typeface="Arial"/>
                <a:ea typeface="Arial"/>
                <a:cs typeface="Arial"/>
                <a:sym typeface="Arial"/>
              </a:rPr>
              <a:t>Wyoming has lowest population in the united states, and the number of people in this state is below 1 million people. Thus, I Select the state Wyoming to explore the relation</a:t>
            </a:r>
            <a:endParaRPr/>
          </a:p>
          <a:p>
            <a:pPr indent="-228600" lvl="0" marL="228600" rtl="0" algn="l">
              <a:lnSpc>
                <a:spcPct val="100000"/>
              </a:lnSpc>
              <a:spcBef>
                <a:spcPts val="1000"/>
              </a:spcBef>
              <a:spcAft>
                <a:spcPts val="0"/>
              </a:spcAft>
              <a:buClr>
                <a:schemeClr val="dk1"/>
              </a:buClr>
              <a:buSzPts val="2100"/>
              <a:buChar char="•"/>
            </a:pPr>
            <a:r>
              <a:rPr lang="en-US" sz="2100">
                <a:latin typeface="Arial"/>
                <a:ea typeface="Arial"/>
                <a:cs typeface="Arial"/>
                <a:sym typeface="Arial"/>
              </a:rPr>
              <a:t>After specifically choosing a state where the population is below 10 million men and women, the connection seems less apparent</a:t>
            </a:r>
            <a:endParaRPr/>
          </a:p>
          <a:p>
            <a:pPr indent="-133350" lvl="0" marL="228600" rtl="0" algn="l">
              <a:lnSpc>
                <a:spcPct val="100000"/>
              </a:lnSpc>
              <a:spcBef>
                <a:spcPts val="1000"/>
              </a:spcBef>
              <a:spcAft>
                <a:spcPts val="0"/>
              </a:spcAft>
              <a:buClr>
                <a:schemeClr val="dk1"/>
              </a:buClr>
              <a:buSzPts val="1500"/>
              <a:buNone/>
            </a:pPr>
            <a:r>
              <a:t/>
            </a:r>
            <a:endParaRPr sz="15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0" name="Shape 630"/>
        <p:cNvGrpSpPr/>
        <p:nvPr/>
      </p:nvGrpSpPr>
      <p:grpSpPr>
        <a:xfrm>
          <a:off x="0" y="0"/>
          <a:ext cx="0" cy="0"/>
          <a:chOff x="0" y="0"/>
          <a:chExt cx="0" cy="0"/>
        </a:xfrm>
      </p:grpSpPr>
      <p:sp>
        <p:nvSpPr>
          <p:cNvPr id="631" name="Google Shape;631;p88"/>
          <p:cNvSpPr txBox="1"/>
          <p:nvPr>
            <p:ph type="title"/>
          </p:nvPr>
        </p:nvSpPr>
        <p:spPr>
          <a:xfrm>
            <a:off x="1115567" y="548640"/>
            <a:ext cx="10518223"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[U.S. State] Wyoming </a:t>
            </a:r>
            <a:br>
              <a:rPr lang="en-US" sz="3600">
                <a:latin typeface="Arial"/>
                <a:ea typeface="Arial"/>
                <a:cs typeface="Arial"/>
                <a:sym typeface="Arial"/>
              </a:rPr>
            </a:br>
            <a:r>
              <a:rPr lang="en-US" sz="3600">
                <a:latin typeface="Arial"/>
                <a:ea typeface="Arial"/>
                <a:cs typeface="Arial"/>
                <a:sym typeface="Arial"/>
              </a:rPr>
              <a:t>Population vs. Commercial Usage</a:t>
            </a:r>
            <a:endParaRPr/>
          </a:p>
        </p:txBody>
      </p:sp>
      <p:sp>
        <p:nvSpPr>
          <p:cNvPr id="632" name="Google Shape;632;p88"/>
          <p:cNvSpPr txBox="1"/>
          <p:nvPr>
            <p:ph idx="1" type="body"/>
          </p:nvPr>
        </p:nvSpPr>
        <p:spPr>
          <a:xfrm>
            <a:off x="5690222" y="2156178"/>
            <a:ext cx="5751871" cy="4304071"/>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100"/>
              <a:buChar char="•"/>
            </a:pPr>
            <a:r>
              <a:rPr lang="en-US" sz="2100">
                <a:latin typeface="Arial"/>
                <a:ea typeface="Arial"/>
                <a:cs typeface="Arial"/>
                <a:sym typeface="Arial"/>
              </a:rPr>
              <a:t>Average population of Wyoming in 2003-2019: 556942 people </a:t>
            </a:r>
            <a:endParaRPr/>
          </a:p>
          <a:p>
            <a:pPr indent="-228600" lvl="0" marL="228600" rtl="0" algn="l">
              <a:lnSpc>
                <a:spcPct val="100000"/>
              </a:lnSpc>
              <a:spcBef>
                <a:spcPts val="1000"/>
              </a:spcBef>
              <a:spcAft>
                <a:spcPts val="0"/>
              </a:spcAft>
              <a:buClr>
                <a:schemeClr val="dk1"/>
              </a:buClr>
              <a:buSzPts val="2100"/>
              <a:buChar char="•"/>
            </a:pPr>
            <a:r>
              <a:rPr lang="en-US" sz="2100">
                <a:latin typeface="Arial"/>
                <a:ea typeface="Arial"/>
                <a:cs typeface="Arial"/>
                <a:sym typeface="Arial"/>
              </a:rPr>
              <a:t>The connection seems less apparent between population and commercial usage</a:t>
            </a:r>
            <a:endParaRPr/>
          </a:p>
          <a:p>
            <a:pPr indent="-133350" lvl="0" marL="228600" rtl="0" algn="l">
              <a:lnSpc>
                <a:spcPct val="100000"/>
              </a:lnSpc>
              <a:spcBef>
                <a:spcPts val="1000"/>
              </a:spcBef>
              <a:spcAft>
                <a:spcPts val="0"/>
              </a:spcAft>
              <a:buClr>
                <a:schemeClr val="dk1"/>
              </a:buClr>
              <a:buSzPts val="1500"/>
              <a:buNone/>
            </a:pPr>
            <a:r>
              <a:t/>
            </a:r>
            <a:endParaRPr sz="1500">
              <a:latin typeface="Arial"/>
              <a:ea typeface="Arial"/>
              <a:cs typeface="Arial"/>
              <a:sym typeface="Arial"/>
            </a:endParaRPr>
          </a:p>
        </p:txBody>
      </p:sp>
      <p:pic>
        <p:nvPicPr>
          <p:cNvPr id="633" name="Google Shape;633;p88"/>
          <p:cNvPicPr preferRelativeResize="0"/>
          <p:nvPr/>
        </p:nvPicPr>
        <p:blipFill rotWithShape="1">
          <a:blip r:embed="rId3">
            <a:alphaModFix/>
          </a:blip>
          <a:srcRect b="0" l="0" r="0" t="0"/>
          <a:stretch/>
        </p:blipFill>
        <p:spPr>
          <a:xfrm>
            <a:off x="626850" y="2182761"/>
            <a:ext cx="4642181" cy="3057218"/>
          </a:xfrm>
          <a:prstGeom prst="rect">
            <a:avLst/>
          </a:prstGeom>
          <a:noFill/>
          <a:ln>
            <a:noFill/>
          </a:ln>
        </p:spPr>
      </p:pic>
      <p:pic>
        <p:nvPicPr>
          <p:cNvPr id="634" name="Google Shape;634;p88"/>
          <p:cNvPicPr preferRelativeResize="0"/>
          <p:nvPr/>
        </p:nvPicPr>
        <p:blipFill rotWithShape="1">
          <a:blip r:embed="rId4">
            <a:alphaModFix/>
          </a:blip>
          <a:srcRect b="0" l="0" r="0" t="0"/>
          <a:stretch/>
        </p:blipFill>
        <p:spPr>
          <a:xfrm>
            <a:off x="1115567" y="5381283"/>
            <a:ext cx="3824748" cy="107896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 name="Shape 638"/>
        <p:cNvGrpSpPr/>
        <p:nvPr/>
      </p:nvGrpSpPr>
      <p:grpSpPr>
        <a:xfrm>
          <a:off x="0" y="0"/>
          <a:ext cx="0" cy="0"/>
          <a:chOff x="0" y="0"/>
          <a:chExt cx="0" cy="0"/>
        </a:xfrm>
      </p:grpSpPr>
      <p:sp>
        <p:nvSpPr>
          <p:cNvPr id="639" name="Google Shape;639;p89"/>
          <p:cNvSpPr txBox="1"/>
          <p:nvPr>
            <p:ph type="title"/>
          </p:nvPr>
        </p:nvSpPr>
        <p:spPr>
          <a:xfrm>
            <a:off x="1115567" y="548640"/>
            <a:ext cx="10518223"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[U.S. State] Wyoming </a:t>
            </a:r>
            <a:br>
              <a:rPr lang="en-US" sz="3600">
                <a:latin typeface="Arial"/>
                <a:ea typeface="Arial"/>
                <a:cs typeface="Arial"/>
                <a:sym typeface="Arial"/>
              </a:rPr>
            </a:br>
            <a:r>
              <a:rPr lang="en-US" sz="3600">
                <a:latin typeface="Arial"/>
                <a:ea typeface="Arial"/>
                <a:cs typeface="Arial"/>
                <a:sym typeface="Arial"/>
              </a:rPr>
              <a:t>Population vs. Industrial Usage</a:t>
            </a:r>
            <a:endParaRPr/>
          </a:p>
        </p:txBody>
      </p:sp>
      <p:sp>
        <p:nvSpPr>
          <p:cNvPr id="640" name="Google Shape;640;p89"/>
          <p:cNvSpPr txBox="1"/>
          <p:nvPr>
            <p:ph idx="1" type="body"/>
          </p:nvPr>
        </p:nvSpPr>
        <p:spPr>
          <a:xfrm>
            <a:off x="5690222" y="2156178"/>
            <a:ext cx="5751871" cy="4304071"/>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100"/>
              <a:buChar char="•"/>
            </a:pPr>
            <a:r>
              <a:rPr lang="en-US" sz="2100">
                <a:latin typeface="Arial"/>
                <a:ea typeface="Arial"/>
                <a:cs typeface="Arial"/>
                <a:sym typeface="Arial"/>
              </a:rPr>
              <a:t>There seems to be a strong connection between population and industrial usage</a:t>
            </a:r>
            <a:endParaRPr/>
          </a:p>
          <a:p>
            <a:pPr indent="-133350" lvl="0" marL="228600" rtl="0" algn="l">
              <a:lnSpc>
                <a:spcPct val="100000"/>
              </a:lnSpc>
              <a:spcBef>
                <a:spcPts val="1000"/>
              </a:spcBef>
              <a:spcAft>
                <a:spcPts val="0"/>
              </a:spcAft>
              <a:buClr>
                <a:schemeClr val="dk1"/>
              </a:buClr>
              <a:buSzPts val="1500"/>
              <a:buNone/>
            </a:pPr>
            <a:r>
              <a:t/>
            </a:r>
            <a:endParaRPr sz="1500">
              <a:latin typeface="Arial"/>
              <a:ea typeface="Arial"/>
              <a:cs typeface="Arial"/>
              <a:sym typeface="Arial"/>
            </a:endParaRPr>
          </a:p>
        </p:txBody>
      </p:sp>
      <p:pic>
        <p:nvPicPr>
          <p:cNvPr id="641" name="Google Shape;641;p89"/>
          <p:cNvPicPr preferRelativeResize="0"/>
          <p:nvPr/>
        </p:nvPicPr>
        <p:blipFill rotWithShape="1">
          <a:blip r:embed="rId3">
            <a:alphaModFix/>
          </a:blip>
          <a:srcRect b="0" l="0" r="0" t="0"/>
          <a:stretch/>
        </p:blipFill>
        <p:spPr>
          <a:xfrm>
            <a:off x="605116" y="2156178"/>
            <a:ext cx="4574040" cy="3073523"/>
          </a:xfrm>
          <a:prstGeom prst="rect">
            <a:avLst/>
          </a:prstGeom>
          <a:noFill/>
          <a:ln>
            <a:noFill/>
          </a:ln>
        </p:spPr>
      </p:pic>
      <p:pic>
        <p:nvPicPr>
          <p:cNvPr id="642" name="Google Shape;642;p89"/>
          <p:cNvPicPr preferRelativeResize="0"/>
          <p:nvPr/>
        </p:nvPicPr>
        <p:blipFill rotWithShape="1">
          <a:blip r:embed="rId4">
            <a:alphaModFix/>
          </a:blip>
          <a:srcRect b="0" l="0" r="0" t="0"/>
          <a:stretch/>
        </p:blipFill>
        <p:spPr>
          <a:xfrm>
            <a:off x="900789" y="5429435"/>
            <a:ext cx="4115094" cy="11065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5"/>
          <p:cNvSpPr txBox="1"/>
          <p:nvPr>
            <p:ph type="title"/>
          </p:nvPr>
        </p:nvSpPr>
        <p:spPr>
          <a:xfrm>
            <a:off x="724293" y="135947"/>
            <a:ext cx="10515599" cy="93268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4400"/>
              <a:buNone/>
            </a:pPr>
            <a:r>
              <a:rPr lang="en-US" sz="4000">
                <a:solidFill>
                  <a:schemeClr val="dk1"/>
                </a:solidFill>
                <a:latin typeface="Arial"/>
                <a:ea typeface="Arial"/>
                <a:cs typeface="Arial"/>
                <a:sym typeface="Arial"/>
              </a:rPr>
              <a:t>US: Retail Sales Of Electricity</a:t>
            </a:r>
            <a:endParaRPr/>
          </a:p>
        </p:txBody>
      </p:sp>
      <p:sp>
        <p:nvSpPr>
          <p:cNvPr id="228" name="Google Shape;228;p5"/>
          <p:cNvSpPr txBox="1"/>
          <p:nvPr/>
        </p:nvSpPr>
        <p:spPr>
          <a:xfrm>
            <a:off x="838200" y="1119969"/>
            <a:ext cx="4345757" cy="6924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The trend of retail sales of electricity</a:t>
            </a:r>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229" name="Google Shape;229;p5"/>
          <p:cNvGraphicFramePr/>
          <p:nvPr/>
        </p:nvGraphicFramePr>
        <p:xfrm>
          <a:off x="838200" y="1863801"/>
          <a:ext cx="10515599" cy="4440746"/>
        </p:xfrm>
        <a:graphic>
          <a:graphicData uri="http://schemas.openxmlformats.org/drawingml/2006/chart">
            <c:chart r:id="rId3"/>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6" name="Shape 646"/>
        <p:cNvGrpSpPr/>
        <p:nvPr/>
      </p:nvGrpSpPr>
      <p:grpSpPr>
        <a:xfrm>
          <a:off x="0" y="0"/>
          <a:ext cx="0" cy="0"/>
          <a:chOff x="0" y="0"/>
          <a:chExt cx="0" cy="0"/>
        </a:xfrm>
      </p:grpSpPr>
      <p:sp>
        <p:nvSpPr>
          <p:cNvPr id="647" name="Google Shape;647;p90"/>
          <p:cNvSpPr txBox="1"/>
          <p:nvPr>
            <p:ph type="title"/>
          </p:nvPr>
        </p:nvSpPr>
        <p:spPr>
          <a:xfrm>
            <a:off x="1115567" y="548640"/>
            <a:ext cx="10518223"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[U.S. State] Wyoming </a:t>
            </a:r>
            <a:br>
              <a:rPr lang="en-US" sz="3600">
                <a:latin typeface="Arial"/>
                <a:ea typeface="Arial"/>
                <a:cs typeface="Arial"/>
                <a:sym typeface="Arial"/>
              </a:rPr>
            </a:br>
            <a:r>
              <a:rPr lang="en-US" sz="3600">
                <a:latin typeface="Arial"/>
                <a:ea typeface="Arial"/>
                <a:cs typeface="Arial"/>
                <a:sym typeface="Arial"/>
              </a:rPr>
              <a:t>Population vs. Residential Usage</a:t>
            </a:r>
            <a:endParaRPr/>
          </a:p>
        </p:txBody>
      </p:sp>
      <p:sp>
        <p:nvSpPr>
          <p:cNvPr id="648" name="Google Shape;648;p90"/>
          <p:cNvSpPr txBox="1"/>
          <p:nvPr>
            <p:ph idx="1" type="body"/>
          </p:nvPr>
        </p:nvSpPr>
        <p:spPr>
          <a:xfrm>
            <a:off x="5690222" y="2156178"/>
            <a:ext cx="5751871" cy="4304071"/>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100"/>
              <a:buChar char="•"/>
            </a:pPr>
            <a:r>
              <a:rPr lang="en-US" sz="2100">
                <a:latin typeface="Arial"/>
                <a:ea typeface="Arial"/>
                <a:cs typeface="Arial"/>
                <a:sym typeface="Arial"/>
              </a:rPr>
              <a:t>There seems to be a strong connection between population and residential usage</a:t>
            </a:r>
            <a:endParaRPr/>
          </a:p>
          <a:p>
            <a:pPr indent="-133350" lvl="0" marL="228600" rtl="0" algn="l">
              <a:lnSpc>
                <a:spcPct val="100000"/>
              </a:lnSpc>
              <a:spcBef>
                <a:spcPts val="1000"/>
              </a:spcBef>
              <a:spcAft>
                <a:spcPts val="0"/>
              </a:spcAft>
              <a:buClr>
                <a:schemeClr val="dk1"/>
              </a:buClr>
              <a:buSzPts val="1500"/>
              <a:buNone/>
            </a:pPr>
            <a:r>
              <a:t/>
            </a:r>
            <a:endParaRPr sz="1500">
              <a:latin typeface="Arial"/>
              <a:ea typeface="Arial"/>
              <a:cs typeface="Arial"/>
              <a:sym typeface="Arial"/>
            </a:endParaRPr>
          </a:p>
        </p:txBody>
      </p:sp>
      <p:pic>
        <p:nvPicPr>
          <p:cNvPr id="649" name="Google Shape;649;p90"/>
          <p:cNvPicPr preferRelativeResize="0"/>
          <p:nvPr/>
        </p:nvPicPr>
        <p:blipFill rotWithShape="1">
          <a:blip r:embed="rId3">
            <a:alphaModFix/>
          </a:blip>
          <a:srcRect b="0" l="0" r="0" t="0"/>
          <a:stretch/>
        </p:blipFill>
        <p:spPr>
          <a:xfrm>
            <a:off x="635632" y="2219418"/>
            <a:ext cx="4445222" cy="3037688"/>
          </a:xfrm>
          <a:prstGeom prst="rect">
            <a:avLst/>
          </a:prstGeom>
          <a:noFill/>
          <a:ln>
            <a:noFill/>
          </a:ln>
        </p:spPr>
      </p:pic>
      <p:pic>
        <p:nvPicPr>
          <p:cNvPr id="650" name="Google Shape;650;p90"/>
          <p:cNvPicPr preferRelativeResize="0"/>
          <p:nvPr/>
        </p:nvPicPr>
        <p:blipFill rotWithShape="1">
          <a:blip r:embed="rId4">
            <a:alphaModFix/>
          </a:blip>
          <a:srcRect b="0" l="0" r="0" t="0"/>
          <a:stretch/>
        </p:blipFill>
        <p:spPr>
          <a:xfrm>
            <a:off x="746863" y="5257106"/>
            <a:ext cx="4638675" cy="1257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4" name="Shape 654"/>
        <p:cNvGrpSpPr/>
        <p:nvPr/>
      </p:nvGrpSpPr>
      <p:grpSpPr>
        <a:xfrm>
          <a:off x="0" y="0"/>
          <a:ext cx="0" cy="0"/>
          <a:chOff x="0" y="0"/>
          <a:chExt cx="0" cy="0"/>
        </a:xfrm>
      </p:grpSpPr>
      <p:sp>
        <p:nvSpPr>
          <p:cNvPr id="655" name="Google Shape;655;p91"/>
          <p:cNvSpPr txBox="1"/>
          <p:nvPr>
            <p:ph type="title"/>
          </p:nvPr>
        </p:nvSpPr>
        <p:spPr>
          <a:xfrm>
            <a:off x="1115567" y="548640"/>
            <a:ext cx="10518223"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[U.S. State] Wyoming </a:t>
            </a:r>
            <a:br>
              <a:rPr lang="en-US" sz="3600">
                <a:latin typeface="Arial"/>
                <a:ea typeface="Arial"/>
                <a:cs typeface="Arial"/>
                <a:sym typeface="Arial"/>
              </a:rPr>
            </a:br>
            <a:r>
              <a:rPr lang="en-US" sz="3600">
                <a:latin typeface="Arial"/>
                <a:ea typeface="Arial"/>
                <a:cs typeface="Arial"/>
                <a:sym typeface="Arial"/>
              </a:rPr>
              <a:t>Population vs. Transportation Usage</a:t>
            </a:r>
            <a:endParaRPr/>
          </a:p>
        </p:txBody>
      </p:sp>
      <p:sp>
        <p:nvSpPr>
          <p:cNvPr id="656" name="Google Shape;656;p91"/>
          <p:cNvSpPr txBox="1"/>
          <p:nvPr>
            <p:ph idx="1" type="body"/>
          </p:nvPr>
        </p:nvSpPr>
        <p:spPr>
          <a:xfrm>
            <a:off x="5690222" y="2156178"/>
            <a:ext cx="5751871" cy="4304071"/>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100"/>
              <a:buChar char="•"/>
            </a:pPr>
            <a:r>
              <a:rPr lang="en-US" sz="2100">
                <a:latin typeface="Arial"/>
                <a:ea typeface="Arial"/>
                <a:cs typeface="Arial"/>
                <a:sym typeface="Arial"/>
              </a:rPr>
              <a:t>There seems to be no connection between population and transportation usage</a:t>
            </a:r>
            <a:endParaRPr/>
          </a:p>
          <a:p>
            <a:pPr indent="-133350" lvl="0" marL="228600" rtl="0" algn="l">
              <a:lnSpc>
                <a:spcPct val="100000"/>
              </a:lnSpc>
              <a:spcBef>
                <a:spcPts val="1000"/>
              </a:spcBef>
              <a:spcAft>
                <a:spcPts val="0"/>
              </a:spcAft>
              <a:buClr>
                <a:schemeClr val="dk1"/>
              </a:buClr>
              <a:buSzPts val="1500"/>
              <a:buNone/>
            </a:pPr>
            <a:r>
              <a:t/>
            </a:r>
            <a:endParaRPr sz="1500">
              <a:latin typeface="Arial"/>
              <a:ea typeface="Arial"/>
              <a:cs typeface="Arial"/>
              <a:sym typeface="Arial"/>
            </a:endParaRPr>
          </a:p>
        </p:txBody>
      </p:sp>
      <p:pic>
        <p:nvPicPr>
          <p:cNvPr id="657" name="Google Shape;657;p91"/>
          <p:cNvPicPr preferRelativeResize="0"/>
          <p:nvPr/>
        </p:nvPicPr>
        <p:blipFill rotWithShape="1">
          <a:blip r:embed="rId3">
            <a:alphaModFix/>
          </a:blip>
          <a:srcRect b="0" l="0" r="0" t="0"/>
          <a:stretch/>
        </p:blipFill>
        <p:spPr>
          <a:xfrm>
            <a:off x="591640" y="1907481"/>
            <a:ext cx="4856042" cy="3222304"/>
          </a:xfrm>
          <a:prstGeom prst="rect">
            <a:avLst/>
          </a:prstGeom>
          <a:noFill/>
          <a:ln>
            <a:noFill/>
          </a:ln>
        </p:spPr>
      </p:pic>
      <p:pic>
        <p:nvPicPr>
          <p:cNvPr id="658" name="Google Shape;658;p91"/>
          <p:cNvPicPr preferRelativeResize="0"/>
          <p:nvPr/>
        </p:nvPicPr>
        <p:blipFill rotWithShape="1">
          <a:blip r:embed="rId4">
            <a:alphaModFix/>
          </a:blip>
          <a:srcRect b="0" l="0" r="0" t="0"/>
          <a:stretch/>
        </p:blipFill>
        <p:spPr>
          <a:xfrm>
            <a:off x="591640" y="5309050"/>
            <a:ext cx="5305425" cy="1238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2" name="Shape 662"/>
        <p:cNvGrpSpPr/>
        <p:nvPr/>
      </p:nvGrpSpPr>
      <p:grpSpPr>
        <a:xfrm>
          <a:off x="0" y="0"/>
          <a:ext cx="0" cy="0"/>
          <a:chOff x="0" y="0"/>
          <a:chExt cx="0" cy="0"/>
        </a:xfrm>
      </p:grpSpPr>
      <p:sp>
        <p:nvSpPr>
          <p:cNvPr id="663" name="Google Shape;663;p92"/>
          <p:cNvSpPr/>
          <p:nvPr/>
        </p:nvSpPr>
        <p:spPr>
          <a:xfrm>
            <a:off x="0" y="609599"/>
            <a:ext cx="12192000" cy="62484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64" name="Google Shape;664;p92"/>
          <p:cNvPicPr preferRelativeResize="0"/>
          <p:nvPr/>
        </p:nvPicPr>
        <p:blipFill rotWithShape="1">
          <a:blip r:embed="rId3">
            <a:alphaModFix/>
          </a:blip>
          <a:srcRect b="9820" l="0" r="0" t="45715"/>
          <a:stretch/>
        </p:blipFill>
        <p:spPr>
          <a:xfrm flipH="1" rot="10800000">
            <a:off x="0" y="2374533"/>
            <a:ext cx="12192000" cy="3049325"/>
          </a:xfrm>
          <a:custGeom>
            <a:rect b="b" l="l" r="r" t="t"/>
            <a:pathLst>
              <a:path extrusionOk="0" h="3049325" w="12192000">
                <a:moveTo>
                  <a:pt x="0" y="0"/>
                </a:moveTo>
                <a:lnTo>
                  <a:pt x="12192000" y="0"/>
                </a:lnTo>
                <a:lnTo>
                  <a:pt x="12192000" y="3049325"/>
                </a:lnTo>
                <a:lnTo>
                  <a:pt x="0" y="3049325"/>
                </a:lnTo>
                <a:close/>
              </a:path>
            </a:pathLst>
          </a:custGeom>
          <a:noFill/>
          <a:ln>
            <a:noFill/>
          </a:ln>
        </p:spPr>
      </p:pic>
      <p:sp>
        <p:nvSpPr>
          <p:cNvPr id="665" name="Google Shape;665;p92"/>
          <p:cNvSpPr/>
          <p:nvPr/>
        </p:nvSpPr>
        <p:spPr>
          <a:xfrm>
            <a:off x="0" y="0"/>
            <a:ext cx="12188952" cy="3238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6" name="Google Shape;666;p92"/>
          <p:cNvSpPr txBox="1"/>
          <p:nvPr>
            <p:ph type="title"/>
          </p:nvPr>
        </p:nvSpPr>
        <p:spPr>
          <a:xfrm>
            <a:off x="804484" y="940391"/>
            <a:ext cx="10021446" cy="2944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5400"/>
              <a:t>Part 4: Climate</a:t>
            </a:r>
            <a:endParaRPr sz="5400">
              <a:solidFill>
                <a:srgbClr val="000000"/>
              </a:solidFill>
              <a:latin typeface="Arial"/>
              <a:ea typeface="Arial"/>
              <a:cs typeface="Arial"/>
              <a:sym typeface="Arial"/>
            </a:endParaRPr>
          </a:p>
        </p:txBody>
      </p:sp>
      <p:sp>
        <p:nvSpPr>
          <p:cNvPr id="667" name="Google Shape;667;p92"/>
          <p:cNvSpPr txBox="1"/>
          <p:nvPr/>
        </p:nvSpPr>
        <p:spPr>
          <a:xfrm>
            <a:off x="5618088" y="3733799"/>
            <a:ext cx="5769428" cy="175033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Calibri"/>
                <a:ea typeface="Calibri"/>
                <a:cs typeface="Calibri"/>
                <a:sym typeface="Calibri"/>
              </a:rPr>
              <a:t>Presented by Zhaoyu (Joy), Qiao</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8c06875a8a_0_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Variable Definition</a:t>
            </a:r>
            <a:endParaRPr/>
          </a:p>
        </p:txBody>
      </p:sp>
      <p:sp>
        <p:nvSpPr>
          <p:cNvPr id="674" name="Google Shape;674;g8c06875a8a_0_25"/>
          <p:cNvSpPr txBox="1"/>
          <p:nvPr>
            <p:ph idx="1" type="body"/>
          </p:nvPr>
        </p:nvSpPr>
        <p:spPr>
          <a:xfrm>
            <a:off x="717875" y="1690825"/>
            <a:ext cx="10515600" cy="4351200"/>
          </a:xfrm>
          <a:prstGeom prst="rect">
            <a:avLst/>
          </a:prstGeom>
          <a:noFill/>
          <a:ln>
            <a:noFill/>
          </a:ln>
        </p:spPr>
        <p:txBody>
          <a:bodyPr anchorCtr="0" anchor="t" bIns="45700" lIns="91425" spcFirstLastPara="1" rIns="91425" wrap="square" tIns="45700">
            <a:noAutofit/>
          </a:bodyPr>
          <a:lstStyle/>
          <a:p>
            <a:pPr indent="-349250" lvl="0" marL="457200" rtl="0" algn="l">
              <a:lnSpc>
                <a:spcPct val="90000"/>
              </a:lnSpc>
              <a:spcBef>
                <a:spcPts val="0"/>
              </a:spcBef>
              <a:spcAft>
                <a:spcPts val="0"/>
              </a:spcAft>
              <a:buSzPts val="1900"/>
              <a:buChar char="●"/>
            </a:pPr>
            <a:r>
              <a:rPr b="1" lang="en-US" sz="1900"/>
              <a:t>Snow</a:t>
            </a:r>
            <a:endParaRPr b="1" sz="1900"/>
          </a:p>
          <a:p>
            <a:pPr indent="-349250" lvl="1" marL="914400" rtl="0" algn="l">
              <a:lnSpc>
                <a:spcPct val="90000"/>
              </a:lnSpc>
              <a:spcBef>
                <a:spcPts val="0"/>
              </a:spcBef>
              <a:spcAft>
                <a:spcPts val="0"/>
              </a:spcAft>
              <a:buSzPts val="1900"/>
              <a:buChar char="○"/>
            </a:pPr>
            <a:r>
              <a:rPr lang="en-US" sz="1900"/>
              <a:t>SNOW - Snowfall</a:t>
            </a:r>
            <a:endParaRPr sz="1900"/>
          </a:p>
          <a:p>
            <a:pPr indent="-349250" lvl="1" marL="914400" rtl="0" algn="l">
              <a:lnSpc>
                <a:spcPct val="90000"/>
              </a:lnSpc>
              <a:spcBef>
                <a:spcPts val="0"/>
              </a:spcBef>
              <a:spcAft>
                <a:spcPts val="0"/>
              </a:spcAft>
              <a:buSzPts val="1900"/>
              <a:buChar char="○"/>
            </a:pPr>
            <a:r>
              <a:rPr lang="en-US" sz="1900"/>
              <a:t>DSND - Number days with snow depth &gt; 1 inch(25.4mm) for the period.</a:t>
            </a:r>
            <a:endParaRPr sz="1900"/>
          </a:p>
          <a:p>
            <a:pPr indent="-349250" lvl="0" marL="457200" rtl="0" algn="l">
              <a:lnSpc>
                <a:spcPct val="90000"/>
              </a:lnSpc>
              <a:spcBef>
                <a:spcPts val="0"/>
              </a:spcBef>
              <a:spcAft>
                <a:spcPts val="0"/>
              </a:spcAft>
              <a:buSzPts val="1900"/>
              <a:buChar char="●"/>
            </a:pPr>
            <a:r>
              <a:rPr b="1" lang="en-US" sz="1900"/>
              <a:t>Precipitation</a:t>
            </a:r>
            <a:endParaRPr b="1" sz="1900"/>
          </a:p>
          <a:p>
            <a:pPr indent="-349250" lvl="1" marL="914400" rtl="0" algn="l">
              <a:lnSpc>
                <a:spcPct val="90000"/>
              </a:lnSpc>
              <a:spcBef>
                <a:spcPts val="0"/>
              </a:spcBef>
              <a:spcAft>
                <a:spcPts val="0"/>
              </a:spcAft>
              <a:buSzPts val="1900"/>
              <a:buChar char="○"/>
            </a:pPr>
            <a:r>
              <a:rPr b="1" lang="en-US" sz="1900"/>
              <a:t>PRCP </a:t>
            </a:r>
            <a:r>
              <a:rPr lang="en-US" sz="1900"/>
              <a:t>- Precipitation</a:t>
            </a:r>
            <a:endParaRPr sz="1900"/>
          </a:p>
          <a:p>
            <a:pPr indent="-349250" lvl="0" marL="457200" rtl="0" algn="l">
              <a:lnSpc>
                <a:spcPct val="90000"/>
              </a:lnSpc>
              <a:spcBef>
                <a:spcPts val="0"/>
              </a:spcBef>
              <a:spcAft>
                <a:spcPts val="0"/>
              </a:spcAft>
              <a:buSzPts val="1900"/>
              <a:buChar char="●"/>
            </a:pPr>
            <a:r>
              <a:rPr b="1" lang="en-US" sz="1900"/>
              <a:t>Temperature measured by day</a:t>
            </a:r>
            <a:endParaRPr b="1" sz="1900"/>
          </a:p>
          <a:p>
            <a:pPr indent="-349250" lvl="1" marL="914400" rtl="0" algn="l">
              <a:lnSpc>
                <a:spcPct val="90000"/>
              </a:lnSpc>
              <a:spcBef>
                <a:spcPts val="0"/>
              </a:spcBef>
              <a:spcAft>
                <a:spcPts val="0"/>
              </a:spcAft>
              <a:buSzPts val="1900"/>
              <a:buChar char="○"/>
            </a:pPr>
            <a:r>
              <a:rPr lang="en-US" sz="1900"/>
              <a:t>HTDD - Heating degree days</a:t>
            </a:r>
            <a:endParaRPr sz="1900"/>
          </a:p>
          <a:p>
            <a:pPr indent="-349250" lvl="1" marL="914400" rtl="0" algn="l">
              <a:lnSpc>
                <a:spcPct val="90000"/>
              </a:lnSpc>
              <a:spcBef>
                <a:spcPts val="0"/>
              </a:spcBef>
              <a:spcAft>
                <a:spcPts val="0"/>
              </a:spcAft>
              <a:buSzPts val="1900"/>
              <a:buChar char="○"/>
            </a:pPr>
            <a:r>
              <a:rPr lang="en-US" sz="1900"/>
              <a:t>CLDD - Cooling Degree Days</a:t>
            </a:r>
            <a:endParaRPr sz="1900"/>
          </a:p>
          <a:p>
            <a:pPr indent="-349250" lvl="1" marL="914400" rtl="0" algn="l">
              <a:lnSpc>
                <a:spcPct val="90000"/>
              </a:lnSpc>
              <a:spcBef>
                <a:spcPts val="0"/>
              </a:spcBef>
              <a:spcAft>
                <a:spcPts val="0"/>
              </a:spcAft>
              <a:buSzPts val="1900"/>
              <a:buChar char="○"/>
            </a:pPr>
            <a:r>
              <a:rPr lang="en-US" sz="1900"/>
              <a:t>HDSD - Heating Degree Days Season to Date</a:t>
            </a:r>
            <a:endParaRPr sz="1900"/>
          </a:p>
          <a:p>
            <a:pPr indent="-349250" lvl="1" marL="914400" rtl="0" algn="l">
              <a:lnSpc>
                <a:spcPct val="90000"/>
              </a:lnSpc>
              <a:spcBef>
                <a:spcPts val="0"/>
              </a:spcBef>
              <a:spcAft>
                <a:spcPts val="0"/>
              </a:spcAft>
              <a:buSzPts val="1900"/>
              <a:buChar char="○"/>
            </a:pPr>
            <a:r>
              <a:rPr lang="en-US" sz="1900"/>
              <a:t>CDSD - Cooling Degree Days Season to Date</a:t>
            </a:r>
            <a:endParaRPr sz="1900"/>
          </a:p>
          <a:p>
            <a:pPr indent="-349250" lvl="1" marL="914400" rtl="0" algn="l">
              <a:lnSpc>
                <a:spcPct val="90000"/>
              </a:lnSpc>
              <a:spcBef>
                <a:spcPts val="0"/>
              </a:spcBef>
              <a:spcAft>
                <a:spcPts val="0"/>
              </a:spcAft>
              <a:buSzPts val="1900"/>
              <a:buChar char="○"/>
            </a:pPr>
            <a:r>
              <a:rPr lang="en-US" sz="1900"/>
              <a:t>DX32 - Number days with maximum temperature &lt; 32 F.</a:t>
            </a:r>
            <a:endParaRPr sz="1900"/>
          </a:p>
          <a:p>
            <a:pPr indent="-349250" lvl="1" marL="914400" rtl="0" algn="l">
              <a:lnSpc>
                <a:spcPct val="90000"/>
              </a:lnSpc>
              <a:spcBef>
                <a:spcPts val="0"/>
              </a:spcBef>
              <a:spcAft>
                <a:spcPts val="0"/>
              </a:spcAft>
              <a:buSzPts val="1900"/>
              <a:buChar char="○"/>
            </a:pPr>
            <a:r>
              <a:rPr lang="en-US" sz="1900"/>
              <a:t>DX90 - Number days with maximum temperature &gt; 90 F (32.2C)</a:t>
            </a:r>
            <a:endParaRPr sz="1900"/>
          </a:p>
          <a:p>
            <a:pPr indent="-349250" lvl="0" marL="457200" rtl="0" algn="l">
              <a:lnSpc>
                <a:spcPct val="90000"/>
              </a:lnSpc>
              <a:spcBef>
                <a:spcPts val="0"/>
              </a:spcBef>
              <a:spcAft>
                <a:spcPts val="0"/>
              </a:spcAft>
              <a:buSzPts val="1900"/>
              <a:buChar char="●"/>
            </a:pPr>
            <a:r>
              <a:rPr b="1" lang="en-US" sz="1900"/>
              <a:t>Temperature measured by value</a:t>
            </a:r>
            <a:endParaRPr b="1" sz="1900"/>
          </a:p>
          <a:p>
            <a:pPr indent="-349250" lvl="1" marL="914400" rtl="0" algn="l">
              <a:lnSpc>
                <a:spcPct val="90000"/>
              </a:lnSpc>
              <a:spcBef>
                <a:spcPts val="0"/>
              </a:spcBef>
              <a:spcAft>
                <a:spcPts val="0"/>
              </a:spcAft>
              <a:buSzPts val="1900"/>
              <a:buChar char="○"/>
            </a:pPr>
            <a:r>
              <a:rPr lang="en-US" sz="1900"/>
              <a:t>TMAX - Maximum temperature</a:t>
            </a:r>
            <a:endParaRPr sz="1900"/>
          </a:p>
          <a:p>
            <a:pPr indent="-349250" lvl="1" marL="914400" rtl="0" algn="l">
              <a:lnSpc>
                <a:spcPct val="90000"/>
              </a:lnSpc>
              <a:spcBef>
                <a:spcPts val="0"/>
              </a:spcBef>
              <a:spcAft>
                <a:spcPts val="0"/>
              </a:spcAft>
              <a:buSzPts val="1900"/>
              <a:buChar char="○"/>
            </a:pPr>
            <a:r>
              <a:rPr lang="en-US" sz="1900"/>
              <a:t>TAVG - Average Temperature.</a:t>
            </a:r>
            <a:endParaRPr sz="1900"/>
          </a:p>
          <a:p>
            <a:pPr indent="-349250" lvl="1" marL="914400" rtl="0" algn="l">
              <a:lnSpc>
                <a:spcPct val="90000"/>
              </a:lnSpc>
              <a:spcBef>
                <a:spcPts val="0"/>
              </a:spcBef>
              <a:spcAft>
                <a:spcPts val="0"/>
              </a:spcAft>
              <a:buSzPts val="1900"/>
              <a:buChar char="○"/>
            </a:pPr>
            <a:r>
              <a:rPr lang="en-US" sz="1900"/>
              <a:t>TMIN - Minimum temperature</a:t>
            </a:r>
            <a:endParaRPr sz="1900"/>
          </a:p>
          <a:p>
            <a:pPr indent="-349250" lvl="0" marL="457200" rtl="0" algn="l">
              <a:lnSpc>
                <a:spcPct val="90000"/>
              </a:lnSpc>
              <a:spcBef>
                <a:spcPts val="0"/>
              </a:spcBef>
              <a:spcAft>
                <a:spcPts val="0"/>
              </a:spcAft>
              <a:buSzPts val="1900"/>
              <a:buChar char="●"/>
            </a:pPr>
            <a:r>
              <a:rPr b="1" lang="en-US" sz="1900"/>
              <a:t>Wind</a:t>
            </a:r>
            <a:endParaRPr b="1" sz="1900"/>
          </a:p>
          <a:p>
            <a:pPr indent="-349250" lvl="1" marL="914400" rtl="0" algn="l">
              <a:lnSpc>
                <a:spcPct val="90000"/>
              </a:lnSpc>
              <a:spcBef>
                <a:spcPts val="0"/>
              </a:spcBef>
              <a:spcAft>
                <a:spcPts val="0"/>
              </a:spcAft>
              <a:buSzPts val="1900"/>
              <a:buChar char="○"/>
            </a:pPr>
            <a:r>
              <a:rPr lang="en-US" sz="1900"/>
              <a:t>AWND - Average wind speed</a:t>
            </a:r>
            <a:endParaRPr sz="1900"/>
          </a:p>
          <a:p>
            <a:pPr indent="0" lvl="0" marL="0" marR="0" rtl="0" algn="l">
              <a:lnSpc>
                <a:spcPct val="90000"/>
              </a:lnSpc>
              <a:spcBef>
                <a:spcPts val="0"/>
              </a:spcBef>
              <a:spcAft>
                <a:spcPts val="0"/>
              </a:spcAft>
              <a:buSzPts val="1800"/>
              <a:buNone/>
            </a:pPr>
            <a:r>
              <a:t/>
            </a:r>
            <a:endParaRPr sz="1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8c06875a8a_0_14"/>
          <p:cNvSpPr txBox="1"/>
          <p:nvPr>
            <p:ph idx="1" type="body"/>
          </p:nvPr>
        </p:nvSpPr>
        <p:spPr>
          <a:xfrm>
            <a:off x="7529900" y="536250"/>
            <a:ext cx="3949200" cy="5785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US" sz="1900"/>
              <a:t>Positively correlated:</a:t>
            </a:r>
            <a:endParaRPr b="1" sz="1900"/>
          </a:p>
          <a:p>
            <a:pPr indent="-349250" lvl="0" marL="457200" rtl="0" algn="l">
              <a:lnSpc>
                <a:spcPct val="90000"/>
              </a:lnSpc>
              <a:spcBef>
                <a:spcPts val="1000"/>
              </a:spcBef>
              <a:spcAft>
                <a:spcPts val="0"/>
              </a:spcAft>
              <a:buSzPts val="1900"/>
              <a:buChar char="●"/>
            </a:pPr>
            <a:r>
              <a:rPr lang="en-US" sz="1900"/>
              <a:t>Three types of Electricity consumption</a:t>
            </a:r>
            <a:endParaRPr sz="1900"/>
          </a:p>
          <a:p>
            <a:pPr indent="-349250" lvl="0" marL="457200" rtl="0" algn="l">
              <a:lnSpc>
                <a:spcPct val="90000"/>
              </a:lnSpc>
              <a:spcBef>
                <a:spcPts val="0"/>
              </a:spcBef>
              <a:spcAft>
                <a:spcPts val="0"/>
              </a:spcAft>
              <a:buSzPts val="1900"/>
              <a:buChar char="●"/>
            </a:pPr>
            <a:r>
              <a:rPr lang="en-US" sz="1900"/>
              <a:t>Climate relation</a:t>
            </a:r>
            <a:endParaRPr sz="1900"/>
          </a:p>
          <a:p>
            <a:pPr indent="-349250" lvl="1" marL="914400" rtl="0" algn="l">
              <a:lnSpc>
                <a:spcPct val="90000"/>
              </a:lnSpc>
              <a:spcBef>
                <a:spcPts val="0"/>
              </a:spcBef>
              <a:spcAft>
                <a:spcPts val="0"/>
              </a:spcAft>
              <a:buSzPts val="1900"/>
              <a:buChar char="○"/>
            </a:pPr>
            <a:r>
              <a:rPr lang="en-US" sz="1900"/>
              <a:t>High temperature is related to more cooling degree days, number of days with maximum temperature &gt; 90 F and extra.</a:t>
            </a:r>
            <a:endParaRPr sz="1900"/>
          </a:p>
          <a:p>
            <a:pPr indent="0" lvl="0" marL="0" rtl="0" algn="l">
              <a:lnSpc>
                <a:spcPct val="90000"/>
              </a:lnSpc>
              <a:spcBef>
                <a:spcPts val="1000"/>
              </a:spcBef>
              <a:spcAft>
                <a:spcPts val="0"/>
              </a:spcAft>
              <a:buSzPts val="1800"/>
              <a:buNone/>
            </a:pPr>
            <a:r>
              <a:t/>
            </a:r>
            <a:endParaRPr sz="1900"/>
          </a:p>
          <a:p>
            <a:pPr indent="0" lvl="0" marL="0" rtl="0" algn="l">
              <a:lnSpc>
                <a:spcPct val="90000"/>
              </a:lnSpc>
              <a:spcBef>
                <a:spcPts val="1000"/>
              </a:spcBef>
              <a:spcAft>
                <a:spcPts val="0"/>
              </a:spcAft>
              <a:buSzPts val="1800"/>
              <a:buNone/>
            </a:pPr>
            <a:r>
              <a:rPr b="1" lang="en-US" sz="1900"/>
              <a:t>Negatively correlated:</a:t>
            </a:r>
            <a:endParaRPr b="1" sz="1900"/>
          </a:p>
          <a:p>
            <a:pPr indent="-349250" lvl="0" marL="457200" rtl="0" algn="l">
              <a:lnSpc>
                <a:spcPct val="90000"/>
              </a:lnSpc>
              <a:spcBef>
                <a:spcPts val="1000"/>
              </a:spcBef>
              <a:spcAft>
                <a:spcPts val="0"/>
              </a:spcAft>
              <a:buSzPts val="1900"/>
              <a:buChar char="●"/>
            </a:pPr>
            <a:r>
              <a:rPr lang="en-US" sz="1900"/>
              <a:t>Climate relation</a:t>
            </a:r>
            <a:endParaRPr sz="1900"/>
          </a:p>
          <a:p>
            <a:pPr indent="-349250" lvl="1" marL="914400" rtl="0" algn="l">
              <a:lnSpc>
                <a:spcPct val="90000"/>
              </a:lnSpc>
              <a:spcBef>
                <a:spcPts val="0"/>
              </a:spcBef>
              <a:spcAft>
                <a:spcPts val="0"/>
              </a:spcAft>
              <a:buSzPts val="1900"/>
              <a:buChar char="○"/>
            </a:pPr>
            <a:r>
              <a:rPr lang="en-US" sz="1900"/>
              <a:t>Cooling Degree Days and Heating degree days</a:t>
            </a:r>
            <a:endParaRPr sz="1900"/>
          </a:p>
          <a:p>
            <a:pPr indent="-349250" lvl="1" marL="914400" rtl="0" algn="l">
              <a:lnSpc>
                <a:spcPct val="90000"/>
              </a:lnSpc>
              <a:spcBef>
                <a:spcPts val="0"/>
              </a:spcBef>
              <a:spcAft>
                <a:spcPts val="0"/>
              </a:spcAft>
              <a:buSzPts val="1900"/>
              <a:buChar char="○"/>
            </a:pPr>
            <a:r>
              <a:rPr lang="en-US" sz="1900"/>
              <a:t>Temperature Number days with snow depth &gt; 1 inch(25.4mm) for the period</a:t>
            </a:r>
            <a:endParaRPr sz="1900"/>
          </a:p>
          <a:p>
            <a:pPr indent="-349250" lvl="1" marL="914400" rtl="0" algn="l">
              <a:lnSpc>
                <a:spcPct val="90000"/>
              </a:lnSpc>
              <a:spcBef>
                <a:spcPts val="0"/>
              </a:spcBef>
              <a:spcAft>
                <a:spcPts val="0"/>
              </a:spcAft>
              <a:buSzPts val="1900"/>
              <a:buChar char="○"/>
            </a:pPr>
            <a:r>
              <a:rPr lang="en-US" sz="1900"/>
              <a:t>Temperature with Number days with maximum temperature &lt; 32 F</a:t>
            </a:r>
            <a:endParaRPr sz="1900"/>
          </a:p>
          <a:p>
            <a:pPr indent="0" lvl="0" marL="0" rtl="0" algn="l">
              <a:lnSpc>
                <a:spcPct val="90000"/>
              </a:lnSpc>
              <a:spcBef>
                <a:spcPts val="1000"/>
              </a:spcBef>
              <a:spcAft>
                <a:spcPts val="0"/>
              </a:spcAft>
              <a:buSzPts val="1800"/>
              <a:buNone/>
            </a:pPr>
            <a:r>
              <a:t/>
            </a:r>
            <a:endParaRPr sz="1900"/>
          </a:p>
        </p:txBody>
      </p:sp>
      <p:pic>
        <p:nvPicPr>
          <p:cNvPr id="681" name="Google Shape;681;g8c06875a8a_0_14"/>
          <p:cNvPicPr preferRelativeResize="0"/>
          <p:nvPr/>
        </p:nvPicPr>
        <p:blipFill rotWithShape="1">
          <a:blip r:embed="rId3">
            <a:alphaModFix/>
          </a:blip>
          <a:srcRect b="0" l="0" r="0" t="0"/>
          <a:stretch/>
        </p:blipFill>
        <p:spPr>
          <a:xfrm>
            <a:off x="0" y="1570875"/>
            <a:ext cx="7131475" cy="5287125"/>
          </a:xfrm>
          <a:prstGeom prst="rect">
            <a:avLst/>
          </a:prstGeom>
          <a:noFill/>
          <a:ln>
            <a:noFill/>
          </a:ln>
        </p:spPr>
      </p:pic>
      <p:sp>
        <p:nvSpPr>
          <p:cNvPr id="682" name="Google Shape;682;g8c06875a8a_0_14"/>
          <p:cNvSpPr txBox="1"/>
          <p:nvPr>
            <p:ph type="title"/>
          </p:nvPr>
        </p:nvSpPr>
        <p:spPr>
          <a:xfrm>
            <a:off x="597025" y="181800"/>
            <a:ext cx="10528200" cy="1290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Correlation Matrix</a:t>
            </a:r>
            <a:br>
              <a:rPr lang="en-US"/>
            </a:b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7" name="Shape 687"/>
        <p:cNvGrpSpPr/>
        <p:nvPr/>
      </p:nvGrpSpPr>
      <p:grpSpPr>
        <a:xfrm>
          <a:off x="0" y="0"/>
          <a:ext cx="0" cy="0"/>
          <a:chOff x="0" y="0"/>
          <a:chExt cx="0" cy="0"/>
        </a:xfrm>
      </p:grpSpPr>
      <p:sp>
        <p:nvSpPr>
          <p:cNvPr id="688" name="Google Shape;688;g8c06875a8a_0_34"/>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689" name="Google Shape;689;g8c06875a8a_0_34"/>
          <p:cNvGrpSpPr/>
          <p:nvPr/>
        </p:nvGrpSpPr>
        <p:grpSpPr>
          <a:xfrm>
            <a:off x="4" y="1062849"/>
            <a:ext cx="731521" cy="673460"/>
            <a:chOff x="3940602" y="308034"/>
            <a:chExt cx="2116791" cy="3428999"/>
          </a:xfrm>
        </p:grpSpPr>
        <p:sp>
          <p:nvSpPr>
            <p:cNvPr id="690" name="Google Shape;690;g8c06875a8a_0_34"/>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1" name="Google Shape;691;g8c06875a8a_0_34"/>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2" name="Google Shape;692;g8c06875a8a_0_34"/>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693" name="Google Shape;693;g8c06875a8a_0_34"/>
          <p:cNvSpPr/>
          <p:nvPr/>
        </p:nvSpPr>
        <p:spPr>
          <a:xfrm>
            <a:off x="640080" y="656150"/>
            <a:ext cx="5590787" cy="14315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4" name="Google Shape;694;g8c06875a8a_0_34"/>
          <p:cNvSpPr txBox="1"/>
          <p:nvPr>
            <p:ph type="title"/>
          </p:nvPr>
        </p:nvSpPr>
        <p:spPr>
          <a:xfrm>
            <a:off x="1043631" y="873940"/>
            <a:ext cx="4928291" cy="103578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300"/>
              <a:t>Correlation Matrix</a:t>
            </a:r>
            <a:br>
              <a:rPr lang="en-US" sz="3300"/>
            </a:br>
            <a:endParaRPr sz="3300"/>
          </a:p>
        </p:txBody>
      </p:sp>
      <p:sp>
        <p:nvSpPr>
          <p:cNvPr id="695" name="Google Shape;695;g8c06875a8a_0_34"/>
          <p:cNvSpPr txBox="1"/>
          <p:nvPr>
            <p:ph idx="1" type="body"/>
          </p:nvPr>
        </p:nvSpPr>
        <p:spPr>
          <a:xfrm>
            <a:off x="1045029" y="2524721"/>
            <a:ext cx="4991629" cy="367712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1800"/>
              <a:t>The correlation coefficient between Climate attributes and electricity consumptions are low. The highest one is between Cooling Degree Days and Residential electricity consumption with a value of 0.37. </a:t>
            </a:r>
            <a:endParaRPr/>
          </a:p>
        </p:txBody>
      </p:sp>
      <p:pic>
        <p:nvPicPr>
          <p:cNvPr id="696" name="Google Shape;696;g8c06875a8a_0_34"/>
          <p:cNvPicPr preferRelativeResize="0"/>
          <p:nvPr/>
        </p:nvPicPr>
        <p:blipFill rotWithShape="1">
          <a:blip r:embed="rId3">
            <a:alphaModFix/>
          </a:blip>
          <a:srcRect b="1986" l="0" r="1" t="0"/>
          <a:stretch/>
        </p:blipFill>
        <p:spPr>
          <a:xfrm>
            <a:off x="6788383" y="613147"/>
            <a:ext cx="4565417" cy="5593443"/>
          </a:xfrm>
          <a:prstGeom prst="rect">
            <a:avLst/>
          </a:prstGeom>
          <a:noFill/>
          <a:ln>
            <a:noFill/>
          </a:ln>
        </p:spPr>
      </p:pic>
      <p:cxnSp>
        <p:nvCxnSpPr>
          <p:cNvPr id="697" name="Google Shape;697;g8c06875a8a_0_34"/>
          <p:cNvCxnSpPr/>
          <p:nvPr/>
        </p:nvCxnSpPr>
        <p:spPr>
          <a:xfrm rot="10800000">
            <a:off x="838200" y="6492240"/>
            <a:ext cx="10515600" cy="0"/>
          </a:xfrm>
          <a:prstGeom prst="straightConnector1">
            <a:avLst/>
          </a:prstGeom>
          <a:noFill/>
          <a:ln cap="flat" cmpd="sng" w="57150">
            <a:solidFill>
              <a:schemeClr val="accent4"/>
            </a:solidFill>
            <a:prstDash val="solid"/>
            <a:round/>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8c06875a8a_0_0"/>
          <p:cNvSpPr txBox="1"/>
          <p:nvPr>
            <p:ph type="title"/>
          </p:nvPr>
        </p:nvSpPr>
        <p:spPr>
          <a:xfrm>
            <a:off x="211900" y="2398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Percentage change of Average Temperature and Electricity Consumption</a:t>
            </a:r>
            <a:endParaRPr/>
          </a:p>
        </p:txBody>
      </p:sp>
      <p:sp>
        <p:nvSpPr>
          <p:cNvPr id="704" name="Google Shape;704;g8c06875a8a_0_0"/>
          <p:cNvSpPr txBox="1"/>
          <p:nvPr>
            <p:ph idx="1" type="body"/>
          </p:nvPr>
        </p:nvSpPr>
        <p:spPr>
          <a:xfrm>
            <a:off x="8713399" y="1691025"/>
            <a:ext cx="3263100" cy="4304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1500"/>
              <a:buNone/>
            </a:pPr>
            <a:r>
              <a:rPr lang="en-US" sz="1500"/>
              <a:t>The Percentage change of Temperature and ELectricity consumption have a clear seasonal trend. In Spring and Fall, The percentage change of average temperature rise to the highest  and in summer and winter the percentage change return back to 0, matching the absolute highest and lowest temperature. </a:t>
            </a:r>
            <a:endParaRPr/>
          </a:p>
          <a:p>
            <a:pPr indent="0" lvl="0" marL="0" rtl="0" algn="l">
              <a:lnSpc>
                <a:spcPct val="100000"/>
              </a:lnSpc>
              <a:spcBef>
                <a:spcPts val="1000"/>
              </a:spcBef>
              <a:spcAft>
                <a:spcPts val="0"/>
              </a:spcAft>
              <a:buClr>
                <a:schemeClr val="dk1"/>
              </a:buClr>
              <a:buSzPts val="1500"/>
              <a:buNone/>
            </a:pPr>
            <a:r>
              <a:rPr lang="en-US" sz="1500"/>
              <a:t>The Electricity trend goes in the opposite way. We could conclude that both high and low temperature would trigger an increase in electricity consumption. </a:t>
            </a:r>
            <a:endParaRPr/>
          </a:p>
          <a:p>
            <a:pPr indent="0" lvl="0" marL="0" rtl="0" algn="l">
              <a:lnSpc>
                <a:spcPct val="100000"/>
              </a:lnSpc>
              <a:spcBef>
                <a:spcPts val="1000"/>
              </a:spcBef>
              <a:spcAft>
                <a:spcPts val="0"/>
              </a:spcAft>
              <a:buClr>
                <a:schemeClr val="dk1"/>
              </a:buClr>
              <a:buSzPts val="1500"/>
              <a:buNone/>
            </a:pPr>
            <a:r>
              <a:rPr lang="en-US" sz="1500"/>
              <a:t>when we compare consumptions from different sector, we could see residential consumption is more sensitive to temperature change than industrial one. Industrial consumption fluctuate in a monthly pattern rather than quarterly. </a:t>
            </a:r>
            <a:endParaRPr/>
          </a:p>
        </p:txBody>
      </p:sp>
      <p:pic>
        <p:nvPicPr>
          <p:cNvPr id="705" name="Google Shape;705;g8c06875a8a_0_0"/>
          <p:cNvPicPr preferRelativeResize="0"/>
          <p:nvPr/>
        </p:nvPicPr>
        <p:blipFill rotWithShape="1">
          <a:blip r:embed="rId3">
            <a:alphaModFix/>
          </a:blip>
          <a:srcRect b="0" l="0" r="0" t="0"/>
          <a:stretch/>
        </p:blipFill>
        <p:spPr>
          <a:xfrm>
            <a:off x="0" y="1691025"/>
            <a:ext cx="8572500" cy="51669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8c0e6983d0_1_4"/>
          <p:cNvSpPr txBox="1"/>
          <p:nvPr>
            <p:ph idx="1" type="body"/>
          </p:nvPr>
        </p:nvSpPr>
        <p:spPr>
          <a:xfrm>
            <a:off x="8939050" y="1825625"/>
            <a:ext cx="3084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1800"/>
              <a:buNone/>
            </a:pPr>
            <a:r>
              <a:rPr lang="en-US" sz="1500"/>
              <a:t>SImilarly when we compare consumptions from residential and commercial, we could see percentage change in commercial consumption is more like to residential. </a:t>
            </a:r>
            <a:endParaRPr sz="1500"/>
          </a:p>
          <a:p>
            <a:pPr indent="0" lvl="0" marL="0" rtl="0" algn="l">
              <a:lnSpc>
                <a:spcPct val="100000"/>
              </a:lnSpc>
              <a:spcBef>
                <a:spcPts val="1000"/>
              </a:spcBef>
              <a:spcAft>
                <a:spcPts val="0"/>
              </a:spcAft>
              <a:buSzPts val="1800"/>
              <a:buNone/>
            </a:pPr>
            <a:r>
              <a:t/>
            </a:r>
            <a:endParaRPr sz="1500"/>
          </a:p>
          <a:p>
            <a:pPr indent="0" lvl="0" marL="0" rtl="0" algn="l">
              <a:lnSpc>
                <a:spcPct val="100000"/>
              </a:lnSpc>
              <a:spcBef>
                <a:spcPts val="1000"/>
              </a:spcBef>
              <a:spcAft>
                <a:spcPts val="0"/>
              </a:spcAft>
              <a:buClr>
                <a:schemeClr val="dk1"/>
              </a:buClr>
              <a:buSzPts val="1500"/>
              <a:buFont typeface="Arial"/>
              <a:buNone/>
            </a:pPr>
            <a:r>
              <a:rPr lang="en-US" sz="1500"/>
              <a:t>The main reason for this difference across sectors could caused by difference in users.Electricity in Residential and Commercial sectors are closely related to people, while in industrial sector the main user of this energy are equipments and plants, thus are more independent with temperature change.</a:t>
            </a:r>
            <a:endParaRPr sz="1500"/>
          </a:p>
        </p:txBody>
      </p:sp>
      <p:pic>
        <p:nvPicPr>
          <p:cNvPr id="712" name="Google Shape;712;g8c0e6983d0_1_4"/>
          <p:cNvPicPr preferRelativeResize="0"/>
          <p:nvPr/>
        </p:nvPicPr>
        <p:blipFill rotWithShape="1">
          <a:blip r:embed="rId3">
            <a:alphaModFix/>
          </a:blip>
          <a:srcRect b="0" l="0" r="0" t="0"/>
          <a:stretch/>
        </p:blipFill>
        <p:spPr>
          <a:xfrm>
            <a:off x="0" y="1581400"/>
            <a:ext cx="8572500" cy="5276599"/>
          </a:xfrm>
          <a:prstGeom prst="rect">
            <a:avLst/>
          </a:prstGeom>
          <a:noFill/>
          <a:ln>
            <a:noFill/>
          </a:ln>
        </p:spPr>
      </p:pic>
      <p:sp>
        <p:nvSpPr>
          <p:cNvPr id="713" name="Google Shape;713;g8c0e6983d0_1_4"/>
          <p:cNvSpPr txBox="1"/>
          <p:nvPr>
            <p:ph type="title"/>
          </p:nvPr>
        </p:nvSpPr>
        <p:spPr>
          <a:xfrm>
            <a:off x="211900" y="2398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Percentage change of Average Temperature and Electricity Consumption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8" name="Shape 718"/>
        <p:cNvGrpSpPr/>
        <p:nvPr/>
      </p:nvGrpSpPr>
      <p:grpSpPr>
        <a:xfrm>
          <a:off x="0" y="0"/>
          <a:ext cx="0" cy="0"/>
          <a:chOff x="0" y="0"/>
          <a:chExt cx="0" cy="0"/>
        </a:xfrm>
      </p:grpSpPr>
      <p:sp>
        <p:nvSpPr>
          <p:cNvPr id="719" name="Google Shape;719;g8c06875a8a_0_43"/>
          <p:cNvSpPr txBox="1"/>
          <p:nvPr>
            <p:ph idx="1" type="body"/>
          </p:nvPr>
        </p:nvSpPr>
        <p:spPr>
          <a:xfrm>
            <a:off x="766807" y="2511552"/>
            <a:ext cx="3505494" cy="378541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400"/>
              <a:t>A further comparison of Temperature and Electricity consumption</a:t>
            </a:r>
            <a:endParaRPr/>
          </a:p>
        </p:txBody>
      </p:sp>
      <p:sp>
        <p:nvSpPr>
          <p:cNvPr id="720" name="Google Shape;720;g8c06875a8a_0_43"/>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1" name="Google Shape;721;g8c06875a8a_0_43"/>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round/>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22" name="Google Shape;722;g8c06875a8a_0_43"/>
          <p:cNvPicPr preferRelativeResize="0"/>
          <p:nvPr/>
        </p:nvPicPr>
        <p:blipFill rotWithShape="1">
          <a:blip r:embed="rId3">
            <a:alphaModFix/>
          </a:blip>
          <a:srcRect b="0" l="0" r="0" t="0"/>
          <a:stretch/>
        </p:blipFill>
        <p:spPr>
          <a:xfrm>
            <a:off x="5405862" y="1019645"/>
            <a:ext cx="6019331" cy="481546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7" name="Shape 727"/>
        <p:cNvGrpSpPr/>
        <p:nvPr/>
      </p:nvGrpSpPr>
      <p:grpSpPr>
        <a:xfrm>
          <a:off x="0" y="0"/>
          <a:ext cx="0" cy="0"/>
          <a:chOff x="0" y="0"/>
          <a:chExt cx="0" cy="0"/>
        </a:xfrm>
      </p:grpSpPr>
      <p:sp>
        <p:nvSpPr>
          <p:cNvPr id="728" name="Google Shape;728;g8c06875a8a_0_50"/>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000"/>
              <a:t>Likewise, the wind speed has a negative correlation with Electricity Consumption. And the Residential sector is most sensitive to the wind speed change.</a:t>
            </a:r>
            <a:endParaRPr/>
          </a:p>
        </p:txBody>
      </p:sp>
      <p:sp>
        <p:nvSpPr>
          <p:cNvPr id="729" name="Google Shape;729;g8c06875a8a_0_50"/>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0" name="Google Shape;730;g8c06875a8a_0_50"/>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round/>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31" name="Google Shape;731;g8c06875a8a_0_50"/>
          <p:cNvPicPr preferRelativeResize="0"/>
          <p:nvPr/>
        </p:nvPicPr>
        <p:blipFill rotWithShape="1">
          <a:blip r:embed="rId3">
            <a:alphaModFix/>
          </a:blip>
          <a:srcRect b="0" l="0" r="0" t="0"/>
          <a:stretch/>
        </p:blipFill>
        <p:spPr>
          <a:xfrm>
            <a:off x="5252936" y="807396"/>
            <a:ext cx="6454850" cy="54164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6"/>
          <p:cNvSpPr/>
          <p:nvPr/>
        </p:nvSpPr>
        <p:spPr>
          <a:xfrm>
            <a:off x="0" y="609599"/>
            <a:ext cx="12192000" cy="62484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35" name="Google Shape;235;p6"/>
          <p:cNvPicPr preferRelativeResize="0"/>
          <p:nvPr/>
        </p:nvPicPr>
        <p:blipFill rotWithShape="1">
          <a:blip r:embed="rId3">
            <a:alphaModFix/>
          </a:blip>
          <a:srcRect b="9820" l="0" r="0" t="45715"/>
          <a:stretch/>
        </p:blipFill>
        <p:spPr>
          <a:xfrm flipH="1" rot="10800000">
            <a:off x="0" y="2374533"/>
            <a:ext cx="12192000" cy="3049325"/>
          </a:xfrm>
          <a:custGeom>
            <a:rect b="b" l="l" r="r" t="t"/>
            <a:pathLst>
              <a:path extrusionOk="0" h="3049325" w="12192000">
                <a:moveTo>
                  <a:pt x="0" y="0"/>
                </a:moveTo>
                <a:lnTo>
                  <a:pt x="12192000" y="0"/>
                </a:lnTo>
                <a:lnTo>
                  <a:pt x="12192000" y="3049325"/>
                </a:lnTo>
                <a:lnTo>
                  <a:pt x="0" y="3049325"/>
                </a:lnTo>
                <a:close/>
              </a:path>
            </a:pathLst>
          </a:custGeom>
          <a:noFill/>
          <a:ln>
            <a:noFill/>
          </a:ln>
        </p:spPr>
      </p:pic>
      <p:sp>
        <p:nvSpPr>
          <p:cNvPr id="236" name="Google Shape;236;p6"/>
          <p:cNvSpPr/>
          <p:nvPr/>
        </p:nvSpPr>
        <p:spPr>
          <a:xfrm>
            <a:off x="0" y="0"/>
            <a:ext cx="12188952" cy="3238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6"/>
          <p:cNvSpPr txBox="1"/>
          <p:nvPr>
            <p:ph type="title"/>
          </p:nvPr>
        </p:nvSpPr>
        <p:spPr>
          <a:xfrm>
            <a:off x="804484" y="940391"/>
            <a:ext cx="10021446" cy="2944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5400">
                <a:solidFill>
                  <a:srgbClr val="000000"/>
                </a:solidFill>
                <a:latin typeface="Arial"/>
                <a:ea typeface="Arial"/>
                <a:cs typeface="Arial"/>
                <a:sym typeface="Arial"/>
              </a:rPr>
              <a:t>Part 1: Solar Usage</a:t>
            </a:r>
            <a:endParaRPr/>
          </a:p>
        </p:txBody>
      </p:sp>
      <p:sp>
        <p:nvSpPr>
          <p:cNvPr id="238" name="Google Shape;238;p6"/>
          <p:cNvSpPr txBox="1"/>
          <p:nvPr>
            <p:ph idx="1" type="body"/>
          </p:nvPr>
        </p:nvSpPr>
        <p:spPr>
          <a:xfrm>
            <a:off x="804788" y="5318990"/>
            <a:ext cx="9416898" cy="7236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2800"/>
              <a:buNone/>
            </a:pPr>
            <a:r>
              <a:rPr lang="en-US" sz="2400">
                <a:solidFill>
                  <a:srgbClr val="FFFFFF"/>
                </a:solidFill>
                <a:latin typeface="Arial"/>
                <a:ea typeface="Arial"/>
                <a:cs typeface="Arial"/>
                <a:sym typeface="Arial"/>
              </a:rPr>
              <a:t>Presented by Hanyun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8c06875a8a_0_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t/>
            </a:r>
            <a:endParaRPr/>
          </a:p>
        </p:txBody>
      </p:sp>
      <p:sp>
        <p:nvSpPr>
          <p:cNvPr id="738" name="Google Shape;738;g8c06875a8a_0_57"/>
          <p:cNvSpPr txBox="1"/>
          <p:nvPr>
            <p:ph idx="1" type="body"/>
          </p:nvPr>
        </p:nvSpPr>
        <p:spPr>
          <a:xfrm>
            <a:off x="9784575" y="1825625"/>
            <a:ext cx="2301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1900"/>
              <a:t>Wind speed reach to the slowest in summer.  No clear correlation is observed.</a:t>
            </a:r>
            <a:endParaRPr sz="1900"/>
          </a:p>
        </p:txBody>
      </p:sp>
      <p:pic>
        <p:nvPicPr>
          <p:cNvPr id="739" name="Google Shape;739;g8c06875a8a_0_57"/>
          <p:cNvPicPr preferRelativeResize="0"/>
          <p:nvPr/>
        </p:nvPicPr>
        <p:blipFill rotWithShape="1">
          <a:blip r:embed="rId3">
            <a:alphaModFix/>
          </a:blip>
          <a:srcRect b="5516" l="0" r="0" t="0"/>
          <a:stretch/>
        </p:blipFill>
        <p:spPr>
          <a:xfrm>
            <a:off x="0" y="0"/>
            <a:ext cx="9690624" cy="67725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8c0e6983d0_1_13"/>
          <p:cNvSpPr txBox="1"/>
          <p:nvPr>
            <p:ph idx="1" type="body"/>
          </p:nvPr>
        </p:nvSpPr>
        <p:spPr>
          <a:xfrm>
            <a:off x="838200" y="2326675"/>
            <a:ext cx="10515600" cy="4351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a:t>According to the correlation matrix, Cooling Degree Days are relatively correlated to Electricity Consumption. Thus we inspect into this attributes with different consumption types.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8c06875a8a_0_64"/>
          <p:cNvSpPr txBox="1"/>
          <p:nvPr>
            <p:ph idx="1" type="body"/>
          </p:nvPr>
        </p:nvSpPr>
        <p:spPr>
          <a:xfrm>
            <a:off x="9953375" y="416425"/>
            <a:ext cx="20799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1600"/>
              <a:t>December:</a:t>
            </a:r>
            <a:endParaRPr sz="1600"/>
          </a:p>
          <a:p>
            <a:pPr indent="0" lvl="0" marL="0" rtl="0" algn="l">
              <a:lnSpc>
                <a:spcPct val="90000"/>
              </a:lnSpc>
              <a:spcBef>
                <a:spcPts val="1000"/>
              </a:spcBef>
              <a:spcAft>
                <a:spcPts val="0"/>
              </a:spcAft>
              <a:buSzPts val="1800"/>
              <a:buNone/>
            </a:pPr>
            <a:r>
              <a:rPr lang="en-US" sz="1600"/>
              <a:t>Cooling Degree Days decrease to the low point while Heating Degree Days achieve to the peak.</a:t>
            </a:r>
            <a:endParaRPr sz="1600"/>
          </a:p>
        </p:txBody>
      </p:sp>
      <p:pic>
        <p:nvPicPr>
          <p:cNvPr id="752" name="Google Shape;752;g8c06875a8a_0_64"/>
          <p:cNvPicPr preferRelativeResize="0"/>
          <p:nvPr/>
        </p:nvPicPr>
        <p:blipFill rotWithShape="1">
          <a:blip r:embed="rId3">
            <a:alphaModFix/>
          </a:blip>
          <a:srcRect b="3259" l="0" r="0" t="0"/>
          <a:stretch/>
        </p:blipFill>
        <p:spPr>
          <a:xfrm>
            <a:off x="0" y="0"/>
            <a:ext cx="9830001" cy="6858000"/>
          </a:xfrm>
          <a:prstGeom prst="rect">
            <a:avLst/>
          </a:prstGeom>
          <a:noFill/>
          <a:ln>
            <a:noFill/>
          </a:ln>
        </p:spPr>
      </p:pic>
      <p:sp>
        <p:nvSpPr>
          <p:cNvPr id="753" name="Google Shape;753;g8c06875a8a_0_64"/>
          <p:cNvSpPr/>
          <p:nvPr/>
        </p:nvSpPr>
        <p:spPr>
          <a:xfrm>
            <a:off x="103150" y="4591075"/>
            <a:ext cx="549900" cy="343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8c06875a8a_0_64"/>
          <p:cNvSpPr/>
          <p:nvPr/>
        </p:nvSpPr>
        <p:spPr>
          <a:xfrm>
            <a:off x="103150" y="532400"/>
            <a:ext cx="549900" cy="343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g8c06875a8a_0_71"/>
          <p:cNvPicPr preferRelativeResize="0"/>
          <p:nvPr/>
        </p:nvPicPr>
        <p:blipFill rotWithShape="1">
          <a:blip r:embed="rId3">
            <a:alphaModFix/>
          </a:blip>
          <a:srcRect b="2505" l="0" r="0" t="0"/>
          <a:stretch/>
        </p:blipFill>
        <p:spPr>
          <a:xfrm>
            <a:off x="0" y="0"/>
            <a:ext cx="9881550" cy="6858000"/>
          </a:xfrm>
          <a:prstGeom prst="rect">
            <a:avLst/>
          </a:prstGeom>
          <a:noFill/>
          <a:ln>
            <a:noFill/>
          </a:ln>
        </p:spPr>
      </p:pic>
      <p:sp>
        <p:nvSpPr>
          <p:cNvPr id="761" name="Google Shape;761;g8c06875a8a_0_71"/>
          <p:cNvSpPr/>
          <p:nvPr/>
        </p:nvSpPr>
        <p:spPr>
          <a:xfrm>
            <a:off x="85950" y="365125"/>
            <a:ext cx="549900" cy="343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8c06875a8a_0_71"/>
          <p:cNvSpPr/>
          <p:nvPr/>
        </p:nvSpPr>
        <p:spPr>
          <a:xfrm>
            <a:off x="85950" y="4470750"/>
            <a:ext cx="549900" cy="343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8c06875a8a_0_71"/>
          <p:cNvSpPr txBox="1"/>
          <p:nvPr>
            <p:ph idx="1" type="body"/>
          </p:nvPr>
        </p:nvSpPr>
        <p:spPr>
          <a:xfrm>
            <a:off x="9953350" y="365125"/>
            <a:ext cx="20799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1600"/>
              <a:t>July:</a:t>
            </a:r>
            <a:endParaRPr sz="1600"/>
          </a:p>
          <a:p>
            <a:pPr indent="0" lvl="0" marL="0" rtl="0" algn="l">
              <a:lnSpc>
                <a:spcPct val="90000"/>
              </a:lnSpc>
              <a:spcBef>
                <a:spcPts val="1000"/>
              </a:spcBef>
              <a:spcAft>
                <a:spcPts val="0"/>
              </a:spcAft>
              <a:buSzPts val="1800"/>
              <a:buNone/>
            </a:pPr>
            <a:r>
              <a:rPr lang="en-US" sz="1600"/>
              <a:t>Cooling Degree Days and Heating Degree Days move to the opposite direction. </a:t>
            </a:r>
            <a:endParaRPr sz="1600"/>
          </a:p>
          <a:p>
            <a:pPr indent="0" lvl="0" marL="0" rtl="0" algn="l">
              <a:lnSpc>
                <a:spcPct val="90000"/>
              </a:lnSpc>
              <a:spcBef>
                <a:spcPts val="1000"/>
              </a:spcBef>
              <a:spcAft>
                <a:spcPts val="0"/>
              </a:spcAft>
              <a:buSzPts val="1800"/>
              <a:buNone/>
            </a:pPr>
            <a:r>
              <a:t/>
            </a:r>
            <a:endParaRPr sz="1600"/>
          </a:p>
          <a:p>
            <a:pPr indent="0" lvl="0" marL="0" rtl="0" algn="l">
              <a:lnSpc>
                <a:spcPct val="90000"/>
              </a:lnSpc>
              <a:spcBef>
                <a:spcPts val="1000"/>
              </a:spcBef>
              <a:spcAft>
                <a:spcPts val="0"/>
              </a:spcAft>
              <a:buSzPts val="1800"/>
              <a:buNone/>
            </a:pPr>
            <a:r>
              <a:rPr lang="en-US" sz="1600"/>
              <a:t>Note that when cooling degree days increases, electricity consumptions also increases. </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7" name="Shape 767"/>
        <p:cNvGrpSpPr/>
        <p:nvPr/>
      </p:nvGrpSpPr>
      <p:grpSpPr>
        <a:xfrm>
          <a:off x="0" y="0"/>
          <a:ext cx="0" cy="0"/>
          <a:chOff x="0" y="0"/>
          <a:chExt cx="0" cy="0"/>
        </a:xfrm>
      </p:grpSpPr>
      <p:sp>
        <p:nvSpPr>
          <p:cNvPr id="768" name="Google Shape;768;p93"/>
          <p:cNvSpPr/>
          <p:nvPr/>
        </p:nvSpPr>
        <p:spPr>
          <a:xfrm>
            <a:off x="0" y="609599"/>
            <a:ext cx="12192000" cy="62484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69" name="Google Shape;769;p93"/>
          <p:cNvPicPr preferRelativeResize="0"/>
          <p:nvPr/>
        </p:nvPicPr>
        <p:blipFill rotWithShape="1">
          <a:blip r:embed="rId3">
            <a:alphaModFix/>
          </a:blip>
          <a:srcRect b="9820" l="0" r="0" t="45715"/>
          <a:stretch/>
        </p:blipFill>
        <p:spPr>
          <a:xfrm flipH="1" rot="10800000">
            <a:off x="0" y="2374533"/>
            <a:ext cx="12192000" cy="3049325"/>
          </a:xfrm>
          <a:custGeom>
            <a:rect b="b" l="l" r="r" t="t"/>
            <a:pathLst>
              <a:path extrusionOk="0" h="3049325" w="12192000">
                <a:moveTo>
                  <a:pt x="0" y="0"/>
                </a:moveTo>
                <a:lnTo>
                  <a:pt x="12192000" y="0"/>
                </a:lnTo>
                <a:lnTo>
                  <a:pt x="12192000" y="3049325"/>
                </a:lnTo>
                <a:lnTo>
                  <a:pt x="0" y="3049325"/>
                </a:lnTo>
                <a:close/>
              </a:path>
            </a:pathLst>
          </a:custGeom>
          <a:noFill/>
          <a:ln>
            <a:noFill/>
          </a:ln>
        </p:spPr>
      </p:pic>
      <p:sp>
        <p:nvSpPr>
          <p:cNvPr id="770" name="Google Shape;770;p93"/>
          <p:cNvSpPr/>
          <p:nvPr/>
        </p:nvSpPr>
        <p:spPr>
          <a:xfrm>
            <a:off x="0" y="0"/>
            <a:ext cx="12188952" cy="3238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1" name="Google Shape;771;p93"/>
          <p:cNvSpPr txBox="1"/>
          <p:nvPr>
            <p:ph type="title"/>
          </p:nvPr>
        </p:nvSpPr>
        <p:spPr>
          <a:xfrm>
            <a:off x="804484" y="940391"/>
            <a:ext cx="10021446" cy="2944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5400"/>
              <a:t>Part 5: Foreign Direct Investment</a:t>
            </a:r>
            <a:endParaRPr sz="5400">
              <a:solidFill>
                <a:srgbClr val="000000"/>
              </a:solidFill>
              <a:latin typeface="Arial"/>
              <a:ea typeface="Arial"/>
              <a:cs typeface="Arial"/>
              <a:sym typeface="Arial"/>
            </a:endParaRPr>
          </a:p>
        </p:txBody>
      </p:sp>
      <p:sp>
        <p:nvSpPr>
          <p:cNvPr id="772" name="Google Shape;772;p93"/>
          <p:cNvSpPr txBox="1"/>
          <p:nvPr/>
        </p:nvSpPr>
        <p:spPr>
          <a:xfrm>
            <a:off x="5618088" y="3733799"/>
            <a:ext cx="5769428" cy="175033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Calibri"/>
                <a:ea typeface="Calibri"/>
                <a:cs typeface="Calibri"/>
                <a:sym typeface="Calibri"/>
              </a:rPr>
              <a:t>Presented by Yi-Chen (Maggie), Huang</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6" name="Shape 776"/>
        <p:cNvGrpSpPr/>
        <p:nvPr/>
      </p:nvGrpSpPr>
      <p:grpSpPr>
        <a:xfrm>
          <a:off x="0" y="0"/>
          <a:ext cx="0" cy="0"/>
          <a:chOff x="0" y="0"/>
          <a:chExt cx="0" cy="0"/>
        </a:xfrm>
      </p:grpSpPr>
      <p:sp>
        <p:nvSpPr>
          <p:cNvPr id="777" name="Google Shape;777;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8" name="Google Shape;778;p45"/>
          <p:cNvSpPr/>
          <p:nvPr/>
        </p:nvSpPr>
        <p:spPr>
          <a:xfrm>
            <a:off x="558209" y="0"/>
            <a:ext cx="11167447" cy="2018806"/>
          </a:xfrm>
          <a:prstGeom prst="rect">
            <a:avLst/>
          </a:prstGeom>
          <a:solidFill>
            <a:schemeClr val="lt1"/>
          </a:solidFill>
          <a:ln cap="flat" cmpd="sng" w="12700">
            <a:solidFill>
              <a:srgbClr val="E1E1E1"/>
            </a:solidFill>
            <a:prstDash val="solid"/>
            <a:round/>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9" name="Google Shape;779;p45"/>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80" name="Google Shape;780;p45"/>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lang="en-US" sz="3700">
                <a:solidFill>
                  <a:schemeClr val="dk1"/>
                </a:solidFill>
                <a:latin typeface="Arial"/>
                <a:ea typeface="Arial"/>
                <a:cs typeface="Arial"/>
                <a:sym typeface="Arial"/>
              </a:rPr>
              <a:t>Foreign Direct Investment vs. Residential Electricity Consumption</a:t>
            </a:r>
            <a:endParaRPr/>
          </a:p>
        </p:txBody>
      </p:sp>
      <p:sp>
        <p:nvSpPr>
          <p:cNvPr id="781" name="Google Shape;781;p45"/>
          <p:cNvSpPr/>
          <p:nvPr/>
        </p:nvSpPr>
        <p:spPr>
          <a:xfrm>
            <a:off x="498834" y="77079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A close up of a map&#10;&#10;Description automatically generated" id="782" name="Google Shape;782;p45"/>
          <p:cNvPicPr preferRelativeResize="0"/>
          <p:nvPr>
            <p:ph idx="1" type="body"/>
          </p:nvPr>
        </p:nvPicPr>
        <p:blipFill rotWithShape="1">
          <a:blip r:embed="rId3">
            <a:alphaModFix/>
          </a:blip>
          <a:srcRect b="-3" l="6987" r="8007" t="0"/>
          <a:stretch/>
        </p:blipFill>
        <p:spPr>
          <a:xfrm>
            <a:off x="908304" y="2478024"/>
            <a:ext cx="6009855" cy="3694176"/>
          </a:xfrm>
          <a:prstGeom prst="rect">
            <a:avLst/>
          </a:prstGeom>
          <a:noFill/>
          <a:ln>
            <a:noFill/>
          </a:ln>
        </p:spPr>
      </p:pic>
      <p:sp>
        <p:nvSpPr>
          <p:cNvPr id="783" name="Google Shape;783;p45"/>
          <p:cNvSpPr txBox="1"/>
          <p:nvPr/>
        </p:nvSpPr>
        <p:spPr>
          <a:xfrm>
            <a:off x="7411453" y="2478024"/>
            <a:ext cx="3872243" cy="369417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600"/>
              </a:spcAft>
              <a:buClr>
                <a:schemeClr val="dk1"/>
              </a:buClr>
              <a:buSzPts val="2000"/>
              <a:buFont typeface="Arial"/>
              <a:buChar char="•"/>
            </a:pPr>
            <a:r>
              <a:rPr b="0" i="0" lang="en-US" sz="1800" u="none" cap="none" strike="noStrike">
                <a:solidFill>
                  <a:schemeClr val="dk1"/>
                </a:solidFill>
                <a:latin typeface="Arial"/>
                <a:ea typeface="Arial"/>
                <a:cs typeface="Arial"/>
                <a:sym typeface="Arial"/>
              </a:rPr>
              <a:t>In general, residential electricity consumption is rising. However, it is not a smooth line and cannot see special reaction between FDI and   residential energy consumption.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descr="A close up of a map&#10;&#10;Description automatically generated" id="788" name="Google Shape;788;p46"/>
          <p:cNvPicPr preferRelativeResize="0"/>
          <p:nvPr>
            <p:ph idx="1" type="body"/>
          </p:nvPr>
        </p:nvPicPr>
        <p:blipFill rotWithShape="1">
          <a:blip r:embed="rId3">
            <a:alphaModFix/>
          </a:blip>
          <a:srcRect b="0" l="0" r="0" t="0"/>
          <a:stretch/>
        </p:blipFill>
        <p:spPr>
          <a:xfrm>
            <a:off x="1859977" y="1344928"/>
            <a:ext cx="8329170" cy="4351338"/>
          </a:xfrm>
          <a:prstGeom prst="rect">
            <a:avLst/>
          </a:prstGeom>
          <a:noFill/>
          <a:ln>
            <a:noFill/>
          </a:ln>
        </p:spPr>
      </p:pic>
      <p:sp>
        <p:nvSpPr>
          <p:cNvPr id="789" name="Google Shape;789;p46"/>
          <p:cNvSpPr/>
          <p:nvPr/>
        </p:nvSpPr>
        <p:spPr>
          <a:xfrm>
            <a:off x="5779220" y="4958499"/>
            <a:ext cx="316780" cy="342213"/>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0" name="Google Shape;790;p46"/>
          <p:cNvSpPr/>
          <p:nvPr/>
        </p:nvSpPr>
        <p:spPr>
          <a:xfrm>
            <a:off x="1017308" y="343530"/>
            <a:ext cx="10794477"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Foreign Direct Investment vs. Industrial Electricity Consumption</a:t>
            </a:r>
            <a:endParaRPr b="0" i="0" sz="1400" u="none" cap="none" strike="noStrike">
              <a:solidFill>
                <a:srgbClr val="000000"/>
              </a:solidFill>
              <a:latin typeface="Arial"/>
              <a:ea typeface="Arial"/>
              <a:cs typeface="Arial"/>
              <a:sym typeface="Arial"/>
            </a:endParaRPr>
          </a:p>
        </p:txBody>
      </p:sp>
      <p:sp>
        <p:nvSpPr>
          <p:cNvPr id="791" name="Google Shape;791;p46"/>
          <p:cNvSpPr txBox="1"/>
          <p:nvPr/>
        </p:nvSpPr>
        <p:spPr>
          <a:xfrm>
            <a:off x="640236" y="551872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Unlike residential electricity consumption, industrial electricity consumption is not rising and generally remain at a level. However, in 2009, there’s a big drop. It is an interesting topic to find out the reason and maybe that attribute can become a strong attribute to do analysis.</a:t>
            </a:r>
            <a:endParaRPr b="0" i="0" sz="1400" u="none" cap="none" strike="noStrike">
              <a:solidFill>
                <a:srgbClr val="000000"/>
              </a:solidFill>
              <a:latin typeface="Arial"/>
              <a:ea typeface="Arial"/>
              <a:cs typeface="Arial"/>
              <a:sym typeface="Arial"/>
            </a:endParaRPr>
          </a:p>
        </p:txBody>
      </p:sp>
      <p:sp>
        <p:nvSpPr>
          <p:cNvPr id="792" name="Google Shape;792;p46"/>
          <p:cNvSpPr/>
          <p:nvPr/>
        </p:nvSpPr>
        <p:spPr>
          <a:xfrm>
            <a:off x="5779220" y="5300712"/>
            <a:ext cx="316780" cy="21236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6" name="Shape 796"/>
        <p:cNvGrpSpPr/>
        <p:nvPr/>
      </p:nvGrpSpPr>
      <p:grpSpPr>
        <a:xfrm>
          <a:off x="0" y="0"/>
          <a:ext cx="0" cy="0"/>
          <a:chOff x="0" y="0"/>
          <a:chExt cx="0" cy="0"/>
        </a:xfrm>
      </p:grpSpPr>
      <p:sp>
        <p:nvSpPr>
          <p:cNvPr id="797" name="Google Shape;797;p47"/>
          <p:cNvSpPr/>
          <p:nvPr/>
        </p:nvSpPr>
        <p:spPr>
          <a:xfrm>
            <a:off x="0" y="0"/>
            <a:ext cx="1219200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8" name="Google Shape;798;p47"/>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6E6E6"/>
            </a:solidFill>
            <a:prstDash val="solid"/>
            <a:round/>
            <a:headEnd len="sm" w="sm" type="none"/>
            <a:tailEnd len="sm" w="sm" type="none"/>
          </a:ln>
          <a:effectLst>
            <a:outerShdw blurRad="508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9" name="Google Shape;799;p47"/>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00" name="Google Shape;800;p47"/>
          <p:cNvSpPr txBox="1"/>
          <p:nvPr>
            <p:ph type="title"/>
          </p:nvPr>
        </p:nvSpPr>
        <p:spPr>
          <a:xfrm>
            <a:off x="621792" y="1161288"/>
            <a:ext cx="3602736" cy="45262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000"/>
              <a:t>The Drop is mainly explained by </a:t>
            </a:r>
            <a:br>
              <a:rPr lang="en-US" sz="4000"/>
            </a:br>
            <a:r>
              <a:rPr lang="en-US" sz="4000"/>
              <a:t>Global Economic Recession…</a:t>
            </a:r>
            <a:endParaRPr/>
          </a:p>
        </p:txBody>
      </p:sp>
      <p:sp>
        <p:nvSpPr>
          <p:cNvPr id="801" name="Google Shape;801;p47"/>
          <p:cNvSpPr/>
          <p:nvPr/>
        </p:nvSpPr>
        <p:spPr>
          <a:xfrm>
            <a:off x="0" y="3102049"/>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802" name="Google Shape;802;p47"/>
          <p:cNvSpPr txBox="1"/>
          <p:nvPr>
            <p:ph idx="1" type="body"/>
          </p:nvPr>
        </p:nvSpPr>
        <p:spPr>
          <a:xfrm>
            <a:off x="5434149" y="932688"/>
            <a:ext cx="5916603" cy="4992624"/>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000"/>
              <a:t>According to The Norwegian American(2009), the electricity intensive industry is made up of industries with very high electricity consumption per produced unit. </a:t>
            </a:r>
            <a:endParaRPr/>
          </a:p>
          <a:p>
            <a:pPr indent="-228600" lvl="0" marL="228600" rtl="0" algn="l">
              <a:lnSpc>
                <a:spcPct val="90000"/>
              </a:lnSpc>
              <a:spcBef>
                <a:spcPts val="1000"/>
              </a:spcBef>
              <a:spcAft>
                <a:spcPts val="0"/>
              </a:spcAft>
              <a:buClr>
                <a:schemeClr val="dk1"/>
              </a:buClr>
              <a:buSzPts val="2800"/>
              <a:buChar char="•"/>
            </a:pPr>
            <a:r>
              <a:rPr lang="en-US" sz="2000"/>
              <a:t>Their production is, to a large degree,</a:t>
            </a:r>
            <a:r>
              <a:rPr b="1" lang="en-US" sz="2000"/>
              <a:t> aimed at the export market</a:t>
            </a:r>
            <a:r>
              <a:rPr lang="en-US" sz="2000"/>
              <a:t>, which makes them more exposed to international economic cycles.</a:t>
            </a:r>
            <a:endParaRPr/>
          </a:p>
          <a:p>
            <a:pPr indent="-228600" lvl="0" marL="228600" rtl="0" algn="l">
              <a:lnSpc>
                <a:spcPct val="90000"/>
              </a:lnSpc>
              <a:spcBef>
                <a:spcPts val="1000"/>
              </a:spcBef>
              <a:spcAft>
                <a:spcPts val="0"/>
              </a:spcAft>
              <a:buClr>
                <a:schemeClr val="dk1"/>
              </a:buClr>
              <a:buSzPts val="2800"/>
              <a:buChar char="•"/>
            </a:pPr>
            <a:r>
              <a:rPr lang="en-US" sz="2000"/>
              <a:t>The energy consumption in the </a:t>
            </a:r>
            <a:r>
              <a:rPr b="1" lang="en-US" sz="2000"/>
              <a:t>chemical and metal industry dropped in total by about 21 per </a:t>
            </a:r>
            <a:r>
              <a:rPr lang="en-US" sz="2000"/>
              <a:t>cent from 2008 to 2009, while the consumption in manufacture of </a:t>
            </a:r>
            <a:r>
              <a:rPr b="1" lang="en-US" sz="2000"/>
              <a:t>paper and paper products </a:t>
            </a:r>
            <a:r>
              <a:rPr lang="en-US" sz="2000"/>
              <a:t>fell by about </a:t>
            </a:r>
            <a:r>
              <a:rPr b="1" lang="en-US" sz="2000"/>
              <a:t>7 per cent</a:t>
            </a:r>
            <a:r>
              <a:rPr lang="en-US" sz="2000"/>
              <a:t>. </a:t>
            </a:r>
            <a:endParaRPr/>
          </a:p>
        </p:txBody>
      </p:sp>
      <p:sp>
        <p:nvSpPr>
          <p:cNvPr id="803" name="Google Shape;803;p47"/>
          <p:cNvSpPr/>
          <p:nvPr/>
        </p:nvSpPr>
        <p:spPr>
          <a:xfrm>
            <a:off x="5681490" y="5611505"/>
            <a:ext cx="5421920" cy="12464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Source: </a:t>
            </a:r>
            <a:r>
              <a:rPr b="0" i="0" lang="en-US" sz="1400" u="sng" cap="none" strike="noStrike">
                <a:solidFill>
                  <a:srgbClr val="7F7F7F"/>
                </a:solidFill>
                <a:latin typeface="Arial"/>
                <a:ea typeface="Arial"/>
                <a:cs typeface="Arial"/>
                <a:sym typeface="Arial"/>
              </a:rPr>
              <a:t>https://www.norwegianamerican.com/significant-drop-in-energy-consumption-in-2009/#:~:text=Preliminary%20statistics%20shows%20that%20the,the%20lowest%20consumption%20since%201997.</a:t>
            </a:r>
            <a:endParaRPr/>
          </a:p>
          <a:p>
            <a:pPr indent="0" lvl="0" marL="0" marR="0" rtl="0" algn="l">
              <a:lnSpc>
                <a:spcPct val="100000"/>
              </a:lnSpc>
              <a:spcBef>
                <a:spcPts val="600"/>
              </a:spcBef>
              <a:spcAft>
                <a:spcPts val="0"/>
              </a:spcAft>
              <a:buNone/>
            </a:pPr>
            <a:r>
              <a:t/>
            </a:r>
            <a:endParaRPr b="0" i="0" sz="1400" u="none" cap="none" strike="noStrike">
              <a:solidFill>
                <a:srgbClr val="7F7F7F"/>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descr="A close up of a map&#10;&#10;Description automatically generated" id="808" name="Google Shape;808;p48"/>
          <p:cNvPicPr preferRelativeResize="0"/>
          <p:nvPr>
            <p:ph idx="1" type="body"/>
          </p:nvPr>
        </p:nvPicPr>
        <p:blipFill rotWithShape="1">
          <a:blip r:embed="rId3">
            <a:alphaModFix/>
          </a:blip>
          <a:srcRect b="0" l="0" r="0" t="0"/>
          <a:stretch/>
        </p:blipFill>
        <p:spPr>
          <a:xfrm>
            <a:off x="1931415" y="1326004"/>
            <a:ext cx="8329170" cy="4351338"/>
          </a:xfrm>
          <a:prstGeom prst="rect">
            <a:avLst/>
          </a:prstGeom>
          <a:noFill/>
          <a:ln>
            <a:noFill/>
          </a:ln>
        </p:spPr>
      </p:pic>
      <p:sp>
        <p:nvSpPr>
          <p:cNvPr id="809" name="Google Shape;809;p48"/>
          <p:cNvSpPr/>
          <p:nvPr/>
        </p:nvSpPr>
        <p:spPr>
          <a:xfrm>
            <a:off x="838200" y="206792"/>
            <a:ext cx="11096134"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Foreign Direct Investment vs. Commercial Electricity Consumption</a:t>
            </a:r>
            <a:endParaRPr b="0" i="0" sz="1400" u="none" cap="none" strike="noStrike">
              <a:solidFill>
                <a:srgbClr val="000000"/>
              </a:solidFill>
              <a:latin typeface="Arial"/>
              <a:ea typeface="Arial"/>
              <a:cs typeface="Arial"/>
              <a:sym typeface="Arial"/>
            </a:endParaRPr>
          </a:p>
        </p:txBody>
      </p:sp>
      <p:sp>
        <p:nvSpPr>
          <p:cNvPr id="810" name="Google Shape;810;p48"/>
          <p:cNvSpPr txBox="1"/>
          <p:nvPr/>
        </p:nvSpPr>
        <p:spPr>
          <a:xfrm>
            <a:off x="863338" y="5507160"/>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Compared to the previous two plots, commercial electricity consumption is rising smoothly and become stable in five years. There’s also a small drop in electricity consumption in 2009 due to economic recession. But there’s not specific indication show’s that it is because of FDI. </a:t>
            </a:r>
            <a:endParaRPr b="0" i="0" sz="1400" u="none" cap="none" strike="noStrike">
              <a:solidFill>
                <a:srgbClr val="000000"/>
              </a:solidFill>
              <a:latin typeface="Arial"/>
              <a:ea typeface="Arial"/>
              <a:cs typeface="Arial"/>
              <a:sym typeface="Arial"/>
            </a:endParaRPr>
          </a:p>
        </p:txBody>
      </p:sp>
      <p:sp>
        <p:nvSpPr>
          <p:cNvPr id="811" name="Google Shape;811;p48"/>
          <p:cNvSpPr/>
          <p:nvPr/>
        </p:nvSpPr>
        <p:spPr>
          <a:xfrm>
            <a:off x="5867203" y="2413262"/>
            <a:ext cx="316780" cy="342213"/>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9"/>
          <p:cNvSpPr txBox="1"/>
          <p:nvPr>
            <p:ph idx="1" type="body"/>
          </p:nvPr>
        </p:nvSpPr>
        <p:spPr>
          <a:xfrm>
            <a:off x="734505" y="2496713"/>
            <a:ext cx="10515600" cy="150018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None/>
            </a:pPr>
            <a:r>
              <a:rPr lang="en-US" sz="3200">
                <a:solidFill>
                  <a:schemeClr val="dk1"/>
                </a:solidFill>
              </a:rPr>
              <a:t>There’s </a:t>
            </a:r>
            <a:r>
              <a:rPr lang="en-US" sz="3200">
                <a:solidFill>
                  <a:schemeClr val="accent2"/>
                </a:solidFill>
              </a:rPr>
              <a:t>no specific pattern </a:t>
            </a:r>
            <a:r>
              <a:rPr lang="en-US" sz="3200">
                <a:solidFill>
                  <a:schemeClr val="dk1"/>
                </a:solidFill>
              </a:rPr>
              <a:t>shown between electricity consumption and FDI in the previous plots. Therefore, this attribute might </a:t>
            </a:r>
            <a:r>
              <a:rPr lang="en-US" sz="3200">
                <a:solidFill>
                  <a:srgbClr val="FF0000"/>
                </a:solidFill>
              </a:rPr>
              <a:t>NOT</a:t>
            </a:r>
            <a:r>
              <a:rPr lang="en-US" sz="3200">
                <a:solidFill>
                  <a:schemeClr val="dk1"/>
                </a:solidFill>
              </a:rPr>
              <a:t> be a strong attribute </a:t>
            </a:r>
            <a:endParaRPr/>
          </a:p>
          <a:p>
            <a:pPr indent="0" lvl="0" marL="0" rtl="0" algn="ctr">
              <a:lnSpc>
                <a:spcPct val="90000"/>
              </a:lnSpc>
              <a:spcBef>
                <a:spcPts val="1000"/>
              </a:spcBef>
              <a:spcAft>
                <a:spcPts val="0"/>
              </a:spcAft>
              <a:buClr>
                <a:schemeClr val="dk1"/>
              </a:buClr>
              <a:buSzPts val="3200"/>
              <a:buNone/>
            </a:pPr>
            <a:r>
              <a:rPr lang="en-US" sz="3200">
                <a:solidFill>
                  <a:schemeClr val="dk1"/>
                </a:solidFill>
              </a:rPr>
              <a:t>when building models.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 name="Google Shape;245;p7"/>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6" name="Google Shape;246;p7"/>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US: Utility Scale vs Distributed Solar</a:t>
            </a:r>
            <a:endParaRPr/>
          </a:p>
        </p:txBody>
      </p:sp>
      <p:sp>
        <p:nvSpPr>
          <p:cNvPr id="247" name="Google Shape;247;p7"/>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48" name="Google Shape;248;p7"/>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49" name="Google Shape;249;p7"/>
          <p:cNvSpPr txBox="1"/>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The amount of solar energy produced by utility scale photovoltaic grows faster than distributed small-scale photovoltaic</a:t>
            </a:r>
            <a:endParaRPr/>
          </a:p>
        </p:txBody>
      </p:sp>
      <p:graphicFrame>
        <p:nvGraphicFramePr>
          <p:cNvPr id="250" name="Google Shape;250;p7"/>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0" name="Shape 820"/>
        <p:cNvGrpSpPr/>
        <p:nvPr/>
      </p:nvGrpSpPr>
      <p:grpSpPr>
        <a:xfrm>
          <a:off x="0" y="0"/>
          <a:ext cx="0" cy="0"/>
          <a:chOff x="0" y="0"/>
          <a:chExt cx="0" cy="0"/>
        </a:xfrm>
      </p:grpSpPr>
      <p:sp>
        <p:nvSpPr>
          <p:cNvPr id="821" name="Google Shape;821;p94"/>
          <p:cNvSpPr/>
          <p:nvPr/>
        </p:nvSpPr>
        <p:spPr>
          <a:xfrm>
            <a:off x="0" y="609599"/>
            <a:ext cx="12192000" cy="62484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22" name="Google Shape;822;p94"/>
          <p:cNvPicPr preferRelativeResize="0"/>
          <p:nvPr/>
        </p:nvPicPr>
        <p:blipFill rotWithShape="1">
          <a:blip r:embed="rId3">
            <a:alphaModFix/>
          </a:blip>
          <a:srcRect b="9820" l="0" r="0" t="45715"/>
          <a:stretch/>
        </p:blipFill>
        <p:spPr>
          <a:xfrm flipH="1" rot="10800000">
            <a:off x="0" y="2374533"/>
            <a:ext cx="12192000" cy="3049325"/>
          </a:xfrm>
          <a:custGeom>
            <a:rect b="b" l="l" r="r" t="t"/>
            <a:pathLst>
              <a:path extrusionOk="0" h="3049325" w="12192000">
                <a:moveTo>
                  <a:pt x="0" y="0"/>
                </a:moveTo>
                <a:lnTo>
                  <a:pt x="12192000" y="0"/>
                </a:lnTo>
                <a:lnTo>
                  <a:pt x="12192000" y="3049325"/>
                </a:lnTo>
                <a:lnTo>
                  <a:pt x="0" y="3049325"/>
                </a:lnTo>
                <a:close/>
              </a:path>
            </a:pathLst>
          </a:custGeom>
          <a:noFill/>
          <a:ln>
            <a:noFill/>
          </a:ln>
        </p:spPr>
      </p:pic>
      <p:sp>
        <p:nvSpPr>
          <p:cNvPr id="823" name="Google Shape;823;p94"/>
          <p:cNvSpPr/>
          <p:nvPr/>
        </p:nvSpPr>
        <p:spPr>
          <a:xfrm>
            <a:off x="0" y="0"/>
            <a:ext cx="12188952" cy="3238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4" name="Google Shape;824;p94"/>
          <p:cNvSpPr txBox="1"/>
          <p:nvPr>
            <p:ph type="title"/>
          </p:nvPr>
        </p:nvSpPr>
        <p:spPr>
          <a:xfrm>
            <a:off x="804484" y="940391"/>
            <a:ext cx="10021446" cy="2944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5400"/>
              <a:t>Part 6: Fueling Charging Station </a:t>
            </a:r>
            <a:endParaRPr sz="5400">
              <a:solidFill>
                <a:srgbClr val="000000"/>
              </a:solidFill>
              <a:latin typeface="Arial"/>
              <a:ea typeface="Arial"/>
              <a:cs typeface="Arial"/>
              <a:sym typeface="Arial"/>
            </a:endParaRPr>
          </a:p>
        </p:txBody>
      </p:sp>
      <p:sp>
        <p:nvSpPr>
          <p:cNvPr id="825" name="Google Shape;825;p94"/>
          <p:cNvSpPr txBox="1"/>
          <p:nvPr/>
        </p:nvSpPr>
        <p:spPr>
          <a:xfrm>
            <a:off x="5618088" y="3733799"/>
            <a:ext cx="5769428" cy="175033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Calibri"/>
                <a:ea typeface="Calibri"/>
                <a:cs typeface="Calibri"/>
                <a:sym typeface="Calibri"/>
              </a:rPr>
              <a:t>Presented by Yi-Chen (Maggie), Huang</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51"/>
          <p:cNvSpPr/>
          <p:nvPr/>
        </p:nvSpPr>
        <p:spPr>
          <a:xfrm>
            <a:off x="640236" y="153713"/>
            <a:ext cx="11897412"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0" i="0" lang="en-US" sz="3000" u="none" cap="none" strike="noStrike">
                <a:solidFill>
                  <a:schemeClr val="dk1"/>
                </a:solidFill>
                <a:latin typeface="Calibri"/>
                <a:ea typeface="Calibri"/>
                <a:cs typeface="Calibri"/>
                <a:sym typeface="Calibri"/>
              </a:rPr>
              <a:t>Electricity Fueling Charging Station Count vs. Total Coal Consumptions</a:t>
            </a:r>
            <a:endParaRPr b="0" i="0" sz="3000" u="none" cap="none" strike="noStrike">
              <a:solidFill>
                <a:srgbClr val="000000"/>
              </a:solidFill>
              <a:latin typeface="Arial"/>
              <a:ea typeface="Arial"/>
              <a:cs typeface="Arial"/>
              <a:sym typeface="Arial"/>
            </a:endParaRPr>
          </a:p>
        </p:txBody>
      </p:sp>
      <p:sp>
        <p:nvSpPr>
          <p:cNvPr id="831" name="Google Shape;831;p51"/>
          <p:cNvSpPr txBox="1"/>
          <p:nvPr/>
        </p:nvSpPr>
        <p:spPr>
          <a:xfrm>
            <a:off x="640236" y="551872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As expected, while electric fueling station count increases, total coal consumption drops. </a:t>
            </a:r>
            <a:endParaRPr b="0" i="0" sz="1400" u="none" cap="none" strike="noStrike">
              <a:solidFill>
                <a:srgbClr val="000000"/>
              </a:solidFill>
              <a:latin typeface="Arial"/>
              <a:ea typeface="Arial"/>
              <a:cs typeface="Arial"/>
              <a:sym typeface="Arial"/>
            </a:endParaRPr>
          </a:p>
        </p:txBody>
      </p:sp>
      <p:pic>
        <p:nvPicPr>
          <p:cNvPr id="832" name="Google Shape;832;p51"/>
          <p:cNvPicPr preferRelativeResize="0"/>
          <p:nvPr/>
        </p:nvPicPr>
        <p:blipFill rotWithShape="1">
          <a:blip r:embed="rId3">
            <a:alphaModFix/>
          </a:blip>
          <a:srcRect b="0" l="0" r="0" t="0"/>
          <a:stretch/>
        </p:blipFill>
        <p:spPr>
          <a:xfrm>
            <a:off x="1824372" y="1376095"/>
            <a:ext cx="8328762" cy="428073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52"/>
          <p:cNvPicPr preferRelativeResize="0"/>
          <p:nvPr/>
        </p:nvPicPr>
        <p:blipFill rotWithShape="1">
          <a:blip r:embed="rId3">
            <a:alphaModFix/>
          </a:blip>
          <a:srcRect b="0" l="0" r="0" t="0"/>
          <a:stretch/>
        </p:blipFill>
        <p:spPr>
          <a:xfrm>
            <a:off x="1249641" y="1162844"/>
            <a:ext cx="9334500" cy="4791075"/>
          </a:xfrm>
          <a:prstGeom prst="rect">
            <a:avLst/>
          </a:prstGeom>
          <a:noFill/>
          <a:ln>
            <a:noFill/>
          </a:ln>
        </p:spPr>
      </p:pic>
      <p:sp>
        <p:nvSpPr>
          <p:cNvPr id="838" name="Google Shape;838;p52"/>
          <p:cNvSpPr txBox="1"/>
          <p:nvPr/>
        </p:nvSpPr>
        <p:spPr>
          <a:xfrm>
            <a:off x="809920" y="5684810"/>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As electric fueling station count increases, total electric consumption increases, which is what we expected. Therefore, we can first assume there’s positive relationship between these two variables but we will do further analysis in the next step.</a:t>
            </a:r>
            <a:endParaRPr b="0" i="0" sz="1400" u="none" cap="none" strike="noStrike">
              <a:solidFill>
                <a:srgbClr val="000000"/>
              </a:solidFill>
              <a:latin typeface="Arial"/>
              <a:ea typeface="Arial"/>
              <a:cs typeface="Arial"/>
              <a:sym typeface="Arial"/>
            </a:endParaRPr>
          </a:p>
        </p:txBody>
      </p:sp>
      <p:sp>
        <p:nvSpPr>
          <p:cNvPr id="839" name="Google Shape;839;p52"/>
          <p:cNvSpPr/>
          <p:nvPr/>
        </p:nvSpPr>
        <p:spPr>
          <a:xfrm>
            <a:off x="566728" y="0"/>
            <a:ext cx="1138208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0" i="0" lang="en-US" sz="3000" u="none" cap="none" strike="noStrike">
                <a:solidFill>
                  <a:schemeClr val="dk1"/>
                </a:solidFill>
                <a:latin typeface="Calibri"/>
                <a:ea typeface="Calibri"/>
                <a:cs typeface="Calibri"/>
                <a:sym typeface="Calibri"/>
              </a:rPr>
              <a:t>Electricity Fueling Charging Station Count vs. Total Electric Consumption</a:t>
            </a:r>
            <a:endParaRPr b="0" i="0" sz="3000" u="none" cap="none" strike="noStrike">
              <a:solidFill>
                <a:srgbClr val="000000"/>
              </a:solidFill>
              <a:latin typeface="Arial"/>
              <a:ea typeface="Arial"/>
              <a:cs typeface="Arial"/>
              <a:sym typeface="Arial"/>
            </a:endParaRPr>
          </a:p>
        </p:txBody>
      </p:sp>
      <p:sp>
        <p:nvSpPr>
          <p:cNvPr id="840" name="Google Shape;840;p52"/>
          <p:cNvSpPr/>
          <p:nvPr/>
        </p:nvSpPr>
        <p:spPr>
          <a:xfrm>
            <a:off x="5458709" y="3498797"/>
            <a:ext cx="301069" cy="342213"/>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53"/>
          <p:cNvSpPr/>
          <p:nvPr/>
        </p:nvSpPr>
        <p:spPr>
          <a:xfrm>
            <a:off x="692284" y="205902"/>
            <a:ext cx="13432277"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0" i="0" lang="en-US" sz="3000" u="none" cap="none" strike="noStrike">
                <a:solidFill>
                  <a:schemeClr val="dk1"/>
                </a:solidFill>
                <a:latin typeface="Calibri"/>
                <a:ea typeface="Calibri"/>
                <a:cs typeface="Calibri"/>
                <a:sym typeface="Calibri"/>
              </a:rPr>
              <a:t>Biodiesel Fueling Charging Station Count vs. Total Electric Consumption</a:t>
            </a:r>
            <a:endParaRPr b="0" i="0" sz="3000" u="none" cap="none" strike="noStrike">
              <a:solidFill>
                <a:srgbClr val="000000"/>
              </a:solidFill>
              <a:latin typeface="Arial"/>
              <a:ea typeface="Arial"/>
              <a:cs typeface="Arial"/>
              <a:sym typeface="Arial"/>
            </a:endParaRPr>
          </a:p>
        </p:txBody>
      </p:sp>
      <p:pic>
        <p:nvPicPr>
          <p:cNvPr id="846" name="Google Shape;846;p53"/>
          <p:cNvPicPr preferRelativeResize="0"/>
          <p:nvPr/>
        </p:nvPicPr>
        <p:blipFill rotWithShape="1">
          <a:blip r:embed="rId3">
            <a:alphaModFix/>
          </a:blip>
          <a:srcRect b="0" l="0" r="0" t="0"/>
          <a:stretch/>
        </p:blipFill>
        <p:spPr>
          <a:xfrm>
            <a:off x="1126915" y="1695116"/>
            <a:ext cx="9210675" cy="4791075"/>
          </a:xfrm>
          <a:prstGeom prst="rect">
            <a:avLst/>
          </a:prstGeom>
          <a:noFill/>
          <a:ln>
            <a:noFill/>
          </a:ln>
        </p:spPr>
      </p:pic>
      <p:sp>
        <p:nvSpPr>
          <p:cNvPr id="847" name="Google Shape;847;p53"/>
          <p:cNvSpPr/>
          <p:nvPr/>
        </p:nvSpPr>
        <p:spPr>
          <a:xfrm>
            <a:off x="5283677" y="2440459"/>
            <a:ext cx="316780" cy="342213"/>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8" name="Google Shape;848;p53"/>
          <p:cNvSpPr/>
          <p:nvPr/>
        </p:nvSpPr>
        <p:spPr>
          <a:xfrm>
            <a:off x="5286523" y="4075329"/>
            <a:ext cx="316780" cy="342213"/>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54"/>
          <p:cNvSpPr/>
          <p:nvPr/>
        </p:nvSpPr>
        <p:spPr>
          <a:xfrm>
            <a:off x="522702" y="331846"/>
            <a:ext cx="12366446"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0" i="0" lang="en-US" sz="3000" u="none" cap="none" strike="noStrike">
                <a:solidFill>
                  <a:schemeClr val="dk1"/>
                </a:solidFill>
                <a:latin typeface="Calibri"/>
                <a:ea typeface="Calibri"/>
                <a:cs typeface="Calibri"/>
                <a:sym typeface="Calibri"/>
              </a:rPr>
              <a:t>Hydrogen Fueling Charging Station Count vs. Total Electric Consumption</a:t>
            </a:r>
            <a:endParaRPr b="0" i="0" sz="3000" u="none" cap="none" strike="noStrike">
              <a:solidFill>
                <a:srgbClr val="000000"/>
              </a:solidFill>
              <a:latin typeface="Arial"/>
              <a:ea typeface="Arial"/>
              <a:cs typeface="Arial"/>
              <a:sym typeface="Arial"/>
            </a:endParaRPr>
          </a:p>
        </p:txBody>
      </p:sp>
      <p:pic>
        <p:nvPicPr>
          <p:cNvPr id="854" name="Google Shape;854;p54"/>
          <p:cNvPicPr preferRelativeResize="0"/>
          <p:nvPr/>
        </p:nvPicPr>
        <p:blipFill rotWithShape="1">
          <a:blip r:embed="rId3">
            <a:alphaModFix/>
          </a:blip>
          <a:srcRect b="0" l="0" r="0" t="0"/>
          <a:stretch/>
        </p:blipFill>
        <p:spPr>
          <a:xfrm>
            <a:off x="1259747" y="1657409"/>
            <a:ext cx="9153525" cy="4791075"/>
          </a:xfrm>
          <a:prstGeom prst="rect">
            <a:avLst/>
          </a:prstGeom>
          <a:noFill/>
          <a:ln>
            <a:noFill/>
          </a:ln>
        </p:spPr>
      </p:pic>
      <p:sp>
        <p:nvSpPr>
          <p:cNvPr id="855" name="Google Shape;855;p54"/>
          <p:cNvSpPr/>
          <p:nvPr/>
        </p:nvSpPr>
        <p:spPr>
          <a:xfrm>
            <a:off x="5425079" y="1950265"/>
            <a:ext cx="316780" cy="342213"/>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6" name="Google Shape;856;p54"/>
          <p:cNvSpPr/>
          <p:nvPr/>
        </p:nvSpPr>
        <p:spPr>
          <a:xfrm>
            <a:off x="5425079" y="4028267"/>
            <a:ext cx="316780" cy="342213"/>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0" name="Shape 860"/>
        <p:cNvGrpSpPr/>
        <p:nvPr/>
      </p:nvGrpSpPr>
      <p:grpSpPr>
        <a:xfrm>
          <a:off x="0" y="0"/>
          <a:ext cx="0" cy="0"/>
          <a:chOff x="0" y="0"/>
          <a:chExt cx="0" cy="0"/>
        </a:xfrm>
      </p:grpSpPr>
      <p:sp>
        <p:nvSpPr>
          <p:cNvPr id="861" name="Google Shape;861;p55"/>
          <p:cNvSpPr/>
          <p:nvPr/>
        </p:nvSpPr>
        <p:spPr>
          <a:xfrm>
            <a:off x="0" y="0"/>
            <a:ext cx="1219200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2" name="Google Shape;862;p55"/>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6E6E6"/>
            </a:solidFill>
            <a:prstDash val="solid"/>
            <a:round/>
            <a:headEnd len="sm" w="sm" type="none"/>
            <a:tailEnd len="sm" w="sm" type="none"/>
          </a:ln>
          <a:effectLst>
            <a:outerShdw blurRad="508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3" name="Google Shape;863;p55"/>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4" name="Google Shape;864;p55"/>
          <p:cNvSpPr txBox="1"/>
          <p:nvPr>
            <p:ph type="title"/>
          </p:nvPr>
        </p:nvSpPr>
        <p:spPr>
          <a:xfrm>
            <a:off x="621792" y="1161288"/>
            <a:ext cx="3602736" cy="45262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600"/>
              <a:t>Lower electricity consumption but </a:t>
            </a:r>
            <a:r>
              <a:rPr b="1" lang="en-US" sz="3600"/>
              <a:t>more use of biodiesel and hydrogen</a:t>
            </a:r>
            <a:endParaRPr sz="3600"/>
          </a:p>
        </p:txBody>
      </p:sp>
      <p:sp>
        <p:nvSpPr>
          <p:cNvPr id="865" name="Google Shape;865;p55"/>
          <p:cNvSpPr/>
          <p:nvPr/>
        </p:nvSpPr>
        <p:spPr>
          <a:xfrm>
            <a:off x="0" y="3102049"/>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866" name="Google Shape;866;p55"/>
          <p:cNvSpPr txBox="1"/>
          <p:nvPr>
            <p:ph idx="1" type="body"/>
          </p:nvPr>
        </p:nvSpPr>
        <p:spPr>
          <a:xfrm>
            <a:off x="5434149" y="932688"/>
            <a:ext cx="5916603" cy="4992624"/>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590"/>
              <a:buChar char="•"/>
            </a:pPr>
            <a:r>
              <a:rPr lang="en-US" sz="2000"/>
              <a:t>In the previous two plot, we can see even though electricity consumption dropped a lot in 2009, Biodiesel and Hydrogen fueling station count had risen.</a:t>
            </a:r>
            <a:endParaRPr/>
          </a:p>
          <a:p>
            <a:pPr indent="-228600" lvl="0" marL="228600" rtl="0" algn="l">
              <a:lnSpc>
                <a:spcPct val="90000"/>
              </a:lnSpc>
              <a:spcBef>
                <a:spcPts val="1000"/>
              </a:spcBef>
              <a:spcAft>
                <a:spcPts val="0"/>
              </a:spcAft>
              <a:buClr>
                <a:schemeClr val="dk1"/>
              </a:buClr>
              <a:buSzPts val="2590"/>
              <a:buChar char="•"/>
            </a:pPr>
            <a:r>
              <a:rPr b="1" lang="en-US" sz="2000"/>
              <a:t>This is especially due to lower consumption of gasoline in road transport and heavy fuel oil in shipping.</a:t>
            </a:r>
            <a:r>
              <a:rPr lang="en-US" sz="2000"/>
              <a:t> About 122 million litres of biodiesel were sold in 2009, which is 18 per cent less than the previous year. This made up about 4.8 per cent of diesel used for transport purposes in 2009. </a:t>
            </a:r>
            <a:endParaRPr/>
          </a:p>
          <a:p>
            <a:pPr indent="-228600" lvl="0" marL="228600" rtl="0" algn="l">
              <a:lnSpc>
                <a:spcPct val="90000"/>
              </a:lnSpc>
              <a:spcBef>
                <a:spcPts val="1000"/>
              </a:spcBef>
              <a:spcAft>
                <a:spcPts val="0"/>
              </a:spcAft>
              <a:buClr>
                <a:schemeClr val="dk1"/>
              </a:buClr>
              <a:buSzPts val="2590"/>
              <a:buChar char="•"/>
            </a:pPr>
            <a:r>
              <a:rPr lang="en-US" sz="2000"/>
              <a:t>Some bioethanol was sold, but this makes up </a:t>
            </a:r>
            <a:r>
              <a:rPr b="1" lang="en-US" sz="2000"/>
              <a:t>only a tiny fraction </a:t>
            </a:r>
            <a:r>
              <a:rPr lang="en-US" sz="2000"/>
              <a:t>of the total sale of gasoline. </a:t>
            </a:r>
            <a:endParaRPr/>
          </a:p>
          <a:p>
            <a:pPr indent="-228600" lvl="0" marL="228600" rtl="0" algn="l">
              <a:lnSpc>
                <a:spcPct val="90000"/>
              </a:lnSpc>
              <a:spcBef>
                <a:spcPts val="1000"/>
              </a:spcBef>
              <a:spcAft>
                <a:spcPts val="0"/>
              </a:spcAft>
              <a:buClr>
                <a:schemeClr val="dk1"/>
              </a:buClr>
              <a:buSzPts val="2590"/>
              <a:buChar char="•"/>
            </a:pPr>
            <a:r>
              <a:rPr lang="en-US" sz="2000"/>
              <a:t>Trade legislation was introduced for biofuels used in road transport, and the directed share rose from 2.5 per cent to 3.5 per cent from 1. April 2010.</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0" name="Shape 870"/>
        <p:cNvGrpSpPr/>
        <p:nvPr/>
      </p:nvGrpSpPr>
      <p:grpSpPr>
        <a:xfrm>
          <a:off x="0" y="0"/>
          <a:ext cx="0" cy="0"/>
          <a:chOff x="0" y="0"/>
          <a:chExt cx="0" cy="0"/>
        </a:xfrm>
      </p:grpSpPr>
      <p:sp>
        <p:nvSpPr>
          <p:cNvPr id="871" name="Google Shape;871;p95"/>
          <p:cNvSpPr/>
          <p:nvPr/>
        </p:nvSpPr>
        <p:spPr>
          <a:xfrm>
            <a:off x="0" y="609599"/>
            <a:ext cx="12192000" cy="62484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72" name="Google Shape;872;p95"/>
          <p:cNvPicPr preferRelativeResize="0"/>
          <p:nvPr/>
        </p:nvPicPr>
        <p:blipFill rotWithShape="1">
          <a:blip r:embed="rId3">
            <a:alphaModFix/>
          </a:blip>
          <a:srcRect b="9820" l="0" r="0" t="45715"/>
          <a:stretch/>
        </p:blipFill>
        <p:spPr>
          <a:xfrm flipH="1" rot="10800000">
            <a:off x="0" y="2374533"/>
            <a:ext cx="12192000" cy="3049325"/>
          </a:xfrm>
          <a:custGeom>
            <a:rect b="b" l="l" r="r" t="t"/>
            <a:pathLst>
              <a:path extrusionOk="0" h="3049325" w="12192000">
                <a:moveTo>
                  <a:pt x="0" y="0"/>
                </a:moveTo>
                <a:lnTo>
                  <a:pt x="12192000" y="0"/>
                </a:lnTo>
                <a:lnTo>
                  <a:pt x="12192000" y="3049325"/>
                </a:lnTo>
                <a:lnTo>
                  <a:pt x="0" y="3049325"/>
                </a:lnTo>
                <a:close/>
              </a:path>
            </a:pathLst>
          </a:custGeom>
          <a:noFill/>
          <a:ln>
            <a:noFill/>
          </a:ln>
        </p:spPr>
      </p:pic>
      <p:sp>
        <p:nvSpPr>
          <p:cNvPr id="873" name="Google Shape;873;p95"/>
          <p:cNvSpPr/>
          <p:nvPr/>
        </p:nvSpPr>
        <p:spPr>
          <a:xfrm>
            <a:off x="0" y="0"/>
            <a:ext cx="12188952" cy="3238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4" name="Google Shape;874;p95"/>
          <p:cNvSpPr txBox="1"/>
          <p:nvPr>
            <p:ph type="title"/>
          </p:nvPr>
        </p:nvSpPr>
        <p:spPr>
          <a:xfrm>
            <a:off x="804484" y="940391"/>
            <a:ext cx="10021446" cy="2944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5400"/>
              <a:t>Part 7: Electricity Price</a:t>
            </a:r>
            <a:endParaRPr sz="5400">
              <a:solidFill>
                <a:srgbClr val="000000"/>
              </a:solidFill>
              <a:latin typeface="Arial"/>
              <a:ea typeface="Arial"/>
              <a:cs typeface="Arial"/>
              <a:sym typeface="Arial"/>
            </a:endParaRPr>
          </a:p>
        </p:txBody>
      </p:sp>
      <p:sp>
        <p:nvSpPr>
          <p:cNvPr id="875" name="Google Shape;875;p95"/>
          <p:cNvSpPr txBox="1"/>
          <p:nvPr/>
        </p:nvSpPr>
        <p:spPr>
          <a:xfrm>
            <a:off x="5618088" y="3733799"/>
            <a:ext cx="5769428" cy="175033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Calibri"/>
                <a:ea typeface="Calibri"/>
                <a:cs typeface="Calibri"/>
                <a:sym typeface="Calibri"/>
              </a:rPr>
              <a:t>Presented by Yi-Chen (Maggie), Huang</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9" name="Shape 879"/>
        <p:cNvGrpSpPr/>
        <p:nvPr/>
      </p:nvGrpSpPr>
      <p:grpSpPr>
        <a:xfrm>
          <a:off x="0" y="0"/>
          <a:ext cx="0" cy="0"/>
          <a:chOff x="0" y="0"/>
          <a:chExt cx="0" cy="0"/>
        </a:xfrm>
      </p:grpSpPr>
      <p:sp>
        <p:nvSpPr>
          <p:cNvPr id="880" name="Google Shape;880;p96"/>
          <p:cNvSpPr/>
          <p:nvPr/>
        </p:nvSpPr>
        <p:spPr>
          <a:xfrm>
            <a:off x="0" y="0"/>
            <a:ext cx="1219200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1" name="Google Shape;881;p96"/>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6E6E6"/>
            </a:solidFill>
            <a:prstDash val="solid"/>
            <a:round/>
            <a:headEnd len="sm" w="sm" type="none"/>
            <a:tailEnd len="sm" w="sm" type="none"/>
          </a:ln>
          <a:effectLst>
            <a:outerShdw blurRad="508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2" name="Google Shape;882;p96"/>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3" name="Google Shape;883;p96"/>
          <p:cNvSpPr txBox="1"/>
          <p:nvPr>
            <p:ph type="title"/>
          </p:nvPr>
        </p:nvSpPr>
        <p:spPr>
          <a:xfrm>
            <a:off x="621792" y="1161288"/>
            <a:ext cx="3602736" cy="45262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4000"/>
              <a:t>Electricity Retail Price Findings</a:t>
            </a:r>
            <a:endParaRPr/>
          </a:p>
        </p:txBody>
      </p:sp>
      <p:sp>
        <p:nvSpPr>
          <p:cNvPr id="884" name="Google Shape;884;p96"/>
          <p:cNvSpPr/>
          <p:nvPr/>
        </p:nvSpPr>
        <p:spPr>
          <a:xfrm>
            <a:off x="0" y="3102049"/>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885" name="Google Shape;885;p96"/>
          <p:cNvSpPr txBox="1"/>
          <p:nvPr>
            <p:ph idx="1" type="body"/>
          </p:nvPr>
        </p:nvSpPr>
        <p:spPr>
          <a:xfrm>
            <a:off x="5433269" y="781859"/>
            <a:ext cx="5991138" cy="5477539"/>
          </a:xfrm>
          <a:prstGeom prst="rect">
            <a:avLst/>
          </a:prstGeom>
          <a:noFill/>
          <a:ln>
            <a:noFill/>
          </a:ln>
        </p:spPr>
        <p:txBody>
          <a:bodyPr anchorCtr="0" anchor="ctr"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Char char="•"/>
            </a:pPr>
            <a:r>
              <a:rPr lang="en-US" sz="2000"/>
              <a:t>This sector would show interesting Electricity Price time series compared to Electricity Consumption in some state from 2001/1~2020/4</a:t>
            </a:r>
            <a:endParaRPr/>
          </a:p>
          <a:p>
            <a:pPr indent="-342900" lvl="0" marL="457200" rtl="0" algn="l">
              <a:lnSpc>
                <a:spcPct val="80000"/>
              </a:lnSpc>
              <a:spcBef>
                <a:spcPts val="1000"/>
              </a:spcBef>
              <a:spcAft>
                <a:spcPts val="0"/>
              </a:spcAft>
              <a:buClr>
                <a:schemeClr val="dk1"/>
              </a:buClr>
              <a:buSzPts val="1800"/>
              <a:buChar char="•"/>
            </a:pPr>
            <a:r>
              <a:rPr lang="en-US" sz="2000"/>
              <a:t>Most of the time series of the retail price of electricity in every state show </a:t>
            </a:r>
            <a:r>
              <a:rPr b="1" lang="en-US" sz="2000"/>
              <a:t>rising</a:t>
            </a:r>
            <a:r>
              <a:rPr lang="en-US" sz="2000"/>
              <a:t> trend</a:t>
            </a:r>
            <a:endParaRPr/>
          </a:p>
          <a:p>
            <a:pPr indent="-342900" lvl="0" marL="457200" rtl="0" algn="l">
              <a:lnSpc>
                <a:spcPct val="80000"/>
              </a:lnSpc>
              <a:spcBef>
                <a:spcPts val="1000"/>
              </a:spcBef>
              <a:spcAft>
                <a:spcPts val="0"/>
              </a:spcAft>
              <a:buClr>
                <a:schemeClr val="dk1"/>
              </a:buClr>
              <a:buSzPts val="1800"/>
              <a:buChar char="•"/>
            </a:pPr>
            <a:r>
              <a:rPr lang="en-US" sz="2000"/>
              <a:t>Most of the time series of the commercial and residential electricity consumption in every state  shows </a:t>
            </a:r>
            <a:r>
              <a:rPr b="1" lang="en-US" sz="2000"/>
              <a:t>stable</a:t>
            </a:r>
            <a:r>
              <a:rPr lang="en-US" sz="2000"/>
              <a:t> trend in the past decades, especially in residential sector</a:t>
            </a:r>
            <a:endParaRPr/>
          </a:p>
          <a:p>
            <a:pPr indent="-342900" lvl="0" marL="457200" rtl="0" algn="l">
              <a:lnSpc>
                <a:spcPct val="80000"/>
              </a:lnSpc>
              <a:spcBef>
                <a:spcPts val="1000"/>
              </a:spcBef>
              <a:spcAft>
                <a:spcPts val="0"/>
              </a:spcAft>
              <a:buClr>
                <a:schemeClr val="dk1"/>
              </a:buClr>
              <a:buSzPts val="1800"/>
              <a:buChar char="•"/>
            </a:pPr>
            <a:r>
              <a:rPr lang="en-US" sz="2000"/>
              <a:t>Industrial electricity consumption shows rising trend in some states but declines a lot in other states</a:t>
            </a:r>
            <a:endParaRPr/>
          </a:p>
          <a:p>
            <a:pPr indent="-342900" lvl="0" marL="457200" rtl="0" algn="l">
              <a:lnSpc>
                <a:spcPct val="80000"/>
              </a:lnSpc>
              <a:spcBef>
                <a:spcPts val="1000"/>
              </a:spcBef>
              <a:spcAft>
                <a:spcPts val="0"/>
              </a:spcAft>
              <a:buClr>
                <a:schemeClr val="dk1"/>
              </a:buClr>
              <a:buSzPts val="1800"/>
              <a:buChar char="•"/>
            </a:pPr>
            <a:r>
              <a:rPr lang="en-US" sz="2000"/>
              <a:t>Some of the state shows interesting trend that not similar to the others</a:t>
            </a:r>
            <a:endParaRPr/>
          </a:p>
          <a:p>
            <a:pPr indent="-342900" lvl="0" marL="457200" rtl="0" algn="l">
              <a:lnSpc>
                <a:spcPct val="80000"/>
              </a:lnSpc>
              <a:spcBef>
                <a:spcPts val="1000"/>
              </a:spcBef>
              <a:spcAft>
                <a:spcPts val="0"/>
              </a:spcAft>
              <a:buClr>
                <a:schemeClr val="dk1"/>
              </a:buClr>
              <a:buSzPts val="1800"/>
              <a:buChar char="•"/>
            </a:pPr>
            <a:r>
              <a:rPr lang="en-US" sz="2000"/>
              <a:t>Those interesting ones would show in the following slides. Interesting trends mostly appear in commercial and industrial sector.</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9" name="Shape 889"/>
        <p:cNvGrpSpPr/>
        <p:nvPr/>
      </p:nvGrpSpPr>
      <p:grpSpPr>
        <a:xfrm>
          <a:off x="0" y="0"/>
          <a:ext cx="0" cy="0"/>
          <a:chOff x="0" y="0"/>
          <a:chExt cx="0" cy="0"/>
        </a:xfrm>
      </p:grpSpPr>
      <p:sp>
        <p:nvSpPr>
          <p:cNvPr id="890" name="Google Shape;890;p9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1" name="Google Shape;891;p97"/>
          <p:cNvSpPr/>
          <p:nvPr/>
        </p:nvSpPr>
        <p:spPr>
          <a:xfrm>
            <a:off x="3048" y="1084747"/>
            <a:ext cx="12188952" cy="3294207"/>
          </a:xfrm>
          <a:prstGeom prst="rect">
            <a:avLst/>
          </a:prstGeom>
          <a:gradFill>
            <a:gsLst>
              <a:gs pos="0">
                <a:srgbClr val="3865B4"/>
              </a:gs>
              <a:gs pos="25000">
                <a:srgbClr val="3865B4"/>
              </a:gs>
              <a:gs pos="94000">
                <a:srgbClr val="11151A"/>
              </a:gs>
              <a:gs pos="100000">
                <a:srgbClr val="11151A"/>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92" name="Google Shape;892;p97"/>
          <p:cNvPicPr preferRelativeResize="0"/>
          <p:nvPr/>
        </p:nvPicPr>
        <p:blipFill rotWithShape="1">
          <a:blip r:embed="rId3">
            <a:alphaModFix/>
          </a:blip>
          <a:srcRect b="45501" l="8235" r="8213" t="0"/>
          <a:stretch/>
        </p:blipFill>
        <p:spPr>
          <a:xfrm flipH="1" rot="10800000">
            <a:off x="0" y="0"/>
            <a:ext cx="12191999" cy="4473360"/>
          </a:xfrm>
          <a:custGeom>
            <a:rect b="b" l="l" r="r" t="t"/>
            <a:pathLst>
              <a:path extrusionOk="0" h="4473360" w="12191999">
                <a:moveTo>
                  <a:pt x="0" y="4473360"/>
                </a:moveTo>
                <a:lnTo>
                  <a:pt x="12191999" y="4473360"/>
                </a:lnTo>
                <a:lnTo>
                  <a:pt x="12191999" y="0"/>
                </a:lnTo>
                <a:lnTo>
                  <a:pt x="0" y="0"/>
                </a:lnTo>
                <a:close/>
              </a:path>
            </a:pathLst>
          </a:custGeom>
          <a:noFill/>
          <a:ln>
            <a:noFill/>
          </a:ln>
        </p:spPr>
      </p:pic>
      <p:sp>
        <p:nvSpPr>
          <p:cNvPr id="893" name="Google Shape;893;p97"/>
          <p:cNvSpPr txBox="1"/>
          <p:nvPr>
            <p:ph type="title"/>
          </p:nvPr>
        </p:nvSpPr>
        <p:spPr>
          <a:xfrm>
            <a:off x="753925" y="2076450"/>
            <a:ext cx="10684151" cy="134513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sz="4800">
                <a:solidFill>
                  <a:srgbClr val="FFFFFF"/>
                </a:solidFill>
                <a:latin typeface="Arial"/>
                <a:ea typeface="Arial"/>
                <a:cs typeface="Arial"/>
                <a:sym typeface="Arial"/>
              </a:rPr>
              <a:t>7-1. Commercial Price &amp; Consumption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98"/>
          <p:cNvSpPr txBox="1"/>
          <p:nvPr>
            <p:ph type="title"/>
          </p:nvPr>
        </p:nvSpPr>
        <p:spPr>
          <a:xfrm>
            <a:off x="699051" y="-11195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200"/>
              <a:t>Commercial Electricity Price vs.</a:t>
            </a:r>
            <a:br>
              <a:rPr lang="en-US" sz="3200"/>
            </a:br>
            <a:r>
              <a:rPr lang="en-US" sz="3200"/>
              <a:t>Electricity Consumption in Arizona</a:t>
            </a:r>
            <a:endParaRPr/>
          </a:p>
        </p:txBody>
      </p:sp>
      <p:pic>
        <p:nvPicPr>
          <p:cNvPr id="899" name="Google Shape;899;p98"/>
          <p:cNvPicPr preferRelativeResize="0"/>
          <p:nvPr/>
        </p:nvPicPr>
        <p:blipFill rotWithShape="1">
          <a:blip r:embed="rId3">
            <a:alphaModFix/>
          </a:blip>
          <a:srcRect b="0" l="0" r="0" t="0"/>
          <a:stretch/>
        </p:blipFill>
        <p:spPr>
          <a:xfrm>
            <a:off x="1033668" y="1012922"/>
            <a:ext cx="9846365" cy="4832155"/>
          </a:xfrm>
          <a:prstGeom prst="rect">
            <a:avLst/>
          </a:prstGeom>
          <a:noFill/>
          <a:ln>
            <a:noFill/>
          </a:ln>
        </p:spPr>
      </p:pic>
      <p:sp>
        <p:nvSpPr>
          <p:cNvPr id="900" name="Google Shape;900;p98"/>
          <p:cNvSpPr txBox="1"/>
          <p:nvPr>
            <p:ph idx="1" type="body"/>
          </p:nvPr>
        </p:nvSpPr>
        <p:spPr>
          <a:xfrm>
            <a:off x="838200" y="5988120"/>
            <a:ext cx="10515600" cy="700502"/>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1000"/>
              </a:spcBef>
              <a:spcAft>
                <a:spcPts val="0"/>
              </a:spcAft>
              <a:buSzPts val="1800"/>
              <a:buNone/>
            </a:pPr>
            <a:r>
              <a:rPr lang="en-US" sz="1540"/>
              <a:t>This plot shows that from 2008~2019, the time series of electricity retail price and the consumption both shows seasonal trend(the peaks are in winter). In Arizona, the shapes of the trend have the best fit upon every state.  Moreover, the electricity retail price kept rising in the past decades.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 name="Shape 255"/>
        <p:cNvGrpSpPr/>
        <p:nvPr/>
      </p:nvGrpSpPr>
      <p:grpSpPr>
        <a:xfrm>
          <a:off x="0" y="0"/>
          <a:ext cx="0" cy="0"/>
          <a:chOff x="0" y="0"/>
          <a:chExt cx="0" cy="0"/>
        </a:xfrm>
      </p:grpSpPr>
      <p:sp>
        <p:nvSpPr>
          <p:cNvPr id="256" name="Google Shape;256;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8"/>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8" name="Google Shape;258;p8"/>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US: Percentage of distributed energy in solar energy</a:t>
            </a:r>
            <a:endParaRPr/>
          </a:p>
        </p:txBody>
      </p:sp>
      <p:sp>
        <p:nvSpPr>
          <p:cNvPr id="259" name="Google Shape;259;p8"/>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60" name="Google Shape;260;p8"/>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61" name="Google Shape;261;p8"/>
          <p:cNvSpPr txBox="1"/>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700"/>
              <a:buFont typeface="Arial"/>
              <a:buChar char="•"/>
            </a:pPr>
            <a:r>
              <a:rPr b="0" i="0" lang="en-US" sz="1700" u="none" cap="none" strike="noStrike">
                <a:solidFill>
                  <a:schemeClr val="dk1"/>
                </a:solidFill>
                <a:latin typeface="Arial"/>
                <a:ea typeface="Arial"/>
                <a:cs typeface="Arial"/>
                <a:sym typeface="Arial"/>
              </a:rPr>
              <a:t>The percentage of solar energy produced by distributed small-scale PV is decreasing.</a:t>
            </a:r>
            <a:endParaRPr/>
          </a:p>
          <a:p>
            <a:pPr indent="-120650" lvl="0" marL="285750" marR="0" rtl="0" algn="l">
              <a:lnSpc>
                <a:spcPct val="90000"/>
              </a:lnSpc>
              <a:spcBef>
                <a:spcPts val="60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228600" lvl="0" marL="285750" marR="0" rtl="0" algn="l">
              <a:lnSpc>
                <a:spcPct val="90000"/>
              </a:lnSpc>
              <a:spcBef>
                <a:spcPts val="600"/>
              </a:spcBef>
              <a:spcAft>
                <a:spcPts val="0"/>
              </a:spcAft>
              <a:buClr>
                <a:srgbClr val="000000"/>
              </a:buClr>
              <a:buSzPts val="1700"/>
              <a:buFont typeface="Arial"/>
              <a:buChar char="•"/>
            </a:pPr>
            <a:r>
              <a:rPr b="0" i="0" lang="en-US" sz="1700" u="none" cap="none" strike="noStrike">
                <a:solidFill>
                  <a:schemeClr val="dk1"/>
                </a:solidFill>
                <a:latin typeface="Arial"/>
                <a:ea typeface="Arial"/>
                <a:cs typeface="Arial"/>
                <a:sym typeface="Arial"/>
              </a:rPr>
              <a:t>Generation from small-scale photovoltaic (PV) systems totaled about 34% of the annual generation from all U.S. solar PV electricity generators in 2019</a:t>
            </a:r>
            <a:endParaRPr b="0" i="0" sz="1700" u="none" cap="none" strike="noStrike">
              <a:solidFill>
                <a:schemeClr val="dk1"/>
              </a:solidFill>
              <a:latin typeface="Arial"/>
              <a:ea typeface="Arial"/>
              <a:cs typeface="Arial"/>
              <a:sym typeface="Arial"/>
            </a:endParaRPr>
          </a:p>
        </p:txBody>
      </p:sp>
      <p:graphicFrame>
        <p:nvGraphicFramePr>
          <p:cNvPr id="262" name="Google Shape;262;p8"/>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9"/>
          <p:cNvSpPr txBox="1"/>
          <p:nvPr>
            <p:ph type="title"/>
          </p:nvPr>
        </p:nvSpPr>
        <p:spPr>
          <a:xfrm>
            <a:off x="699051" y="-11195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200"/>
              <a:t>Commercial Electricity Price vs.</a:t>
            </a:r>
            <a:br>
              <a:rPr lang="en-US" sz="3200"/>
            </a:br>
            <a:r>
              <a:rPr lang="en-US" sz="3200"/>
              <a:t>Electricity Consumption in North Dakota</a:t>
            </a:r>
            <a:endParaRPr/>
          </a:p>
        </p:txBody>
      </p:sp>
      <p:sp>
        <p:nvSpPr>
          <p:cNvPr id="906" name="Google Shape;906;p99"/>
          <p:cNvSpPr txBox="1"/>
          <p:nvPr>
            <p:ph idx="1" type="body"/>
          </p:nvPr>
        </p:nvSpPr>
        <p:spPr>
          <a:xfrm>
            <a:off x="838200" y="5988120"/>
            <a:ext cx="10515600" cy="700502"/>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1000"/>
              </a:spcBef>
              <a:spcAft>
                <a:spcPts val="0"/>
              </a:spcAft>
              <a:buSzPts val="1800"/>
              <a:buNone/>
            </a:pPr>
            <a:r>
              <a:rPr lang="en-US" sz="1960"/>
              <a:t>In North Dakota, the trough and the crest shows totally opposite trend, which means when the retail price is high, people who engage in commercial activities start to use less electricity.</a:t>
            </a:r>
            <a:endParaRPr/>
          </a:p>
        </p:txBody>
      </p:sp>
      <p:pic>
        <p:nvPicPr>
          <p:cNvPr id="907" name="Google Shape;907;p99"/>
          <p:cNvPicPr preferRelativeResize="0"/>
          <p:nvPr/>
        </p:nvPicPr>
        <p:blipFill rotWithShape="1">
          <a:blip r:embed="rId3">
            <a:alphaModFix/>
          </a:blip>
          <a:srcRect b="0" l="0" r="0" t="0"/>
          <a:stretch/>
        </p:blipFill>
        <p:spPr>
          <a:xfrm>
            <a:off x="1435099" y="1051700"/>
            <a:ext cx="9665251" cy="47545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0"/>
          <p:cNvSpPr txBox="1"/>
          <p:nvPr>
            <p:ph type="title"/>
          </p:nvPr>
        </p:nvSpPr>
        <p:spPr>
          <a:xfrm>
            <a:off x="699051" y="-11195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200"/>
              <a:t>Commercial Electricity Price vs.</a:t>
            </a:r>
            <a:br>
              <a:rPr lang="en-US" sz="3200"/>
            </a:br>
            <a:r>
              <a:rPr lang="en-US" sz="3200"/>
              <a:t>Electricity Consumption in Massachusetts</a:t>
            </a:r>
            <a:endParaRPr/>
          </a:p>
        </p:txBody>
      </p:sp>
      <p:sp>
        <p:nvSpPr>
          <p:cNvPr id="913" name="Google Shape;913;p100"/>
          <p:cNvSpPr txBox="1"/>
          <p:nvPr>
            <p:ph idx="1" type="body"/>
          </p:nvPr>
        </p:nvSpPr>
        <p:spPr>
          <a:xfrm>
            <a:off x="838200" y="5988120"/>
            <a:ext cx="10515600" cy="700502"/>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1000"/>
              </a:spcBef>
              <a:spcAft>
                <a:spcPts val="0"/>
              </a:spcAft>
              <a:buSzPts val="1800"/>
              <a:buNone/>
            </a:pPr>
            <a:r>
              <a:rPr lang="en-US" sz="1540"/>
              <a:t>In Massachusetts, it shows similar phenomenon as North Dakota, when the retail price is high, people tends to use less electricity. However, the trend of Massachusetts is extreme. There’s a big drop of electricity consumption from 2009~2012.</a:t>
            </a:r>
            <a:endParaRPr/>
          </a:p>
        </p:txBody>
      </p:sp>
      <p:pic>
        <p:nvPicPr>
          <p:cNvPr id="914" name="Google Shape;914;p100"/>
          <p:cNvPicPr preferRelativeResize="0"/>
          <p:nvPr/>
        </p:nvPicPr>
        <p:blipFill rotWithShape="1">
          <a:blip r:embed="rId3">
            <a:alphaModFix/>
          </a:blip>
          <a:srcRect b="0" l="0" r="0" t="0"/>
          <a:stretch/>
        </p:blipFill>
        <p:spPr>
          <a:xfrm>
            <a:off x="1676400" y="1213611"/>
            <a:ext cx="9017000" cy="442513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1"/>
          <p:cNvSpPr txBox="1"/>
          <p:nvPr>
            <p:ph type="title"/>
          </p:nvPr>
        </p:nvSpPr>
        <p:spPr>
          <a:xfrm>
            <a:off x="699051" y="-11195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200"/>
              <a:t>Commercial Electricity Price vs.</a:t>
            </a:r>
            <a:br>
              <a:rPr lang="en-US" sz="3200"/>
            </a:br>
            <a:r>
              <a:rPr lang="en-US" sz="3200"/>
              <a:t>Electricity Consumption in Texas</a:t>
            </a:r>
            <a:endParaRPr/>
          </a:p>
        </p:txBody>
      </p:sp>
      <p:sp>
        <p:nvSpPr>
          <p:cNvPr id="920" name="Google Shape;920;p101"/>
          <p:cNvSpPr txBox="1"/>
          <p:nvPr>
            <p:ph idx="1" type="body"/>
          </p:nvPr>
        </p:nvSpPr>
        <p:spPr>
          <a:xfrm>
            <a:off x="838200" y="5988120"/>
            <a:ext cx="10515600" cy="700502"/>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1000"/>
              </a:spcBef>
              <a:spcAft>
                <a:spcPts val="0"/>
              </a:spcAft>
              <a:buSzPts val="1800"/>
              <a:buNone/>
            </a:pPr>
            <a:r>
              <a:rPr lang="en-US" sz="2170"/>
              <a:t>In Texas, the electricity consumption shows a bit rising in the past decades. However, the retail price shows a special trend that there’s a peak at 2008 and kept dropping until now.</a:t>
            </a:r>
            <a:endParaRPr/>
          </a:p>
        </p:txBody>
      </p:sp>
      <p:pic>
        <p:nvPicPr>
          <p:cNvPr id="921" name="Google Shape;921;p101"/>
          <p:cNvPicPr preferRelativeResize="0"/>
          <p:nvPr/>
        </p:nvPicPr>
        <p:blipFill rotWithShape="1">
          <a:blip r:embed="rId3">
            <a:alphaModFix/>
          </a:blip>
          <a:srcRect b="0" l="0" r="0" t="0"/>
          <a:stretch/>
        </p:blipFill>
        <p:spPr>
          <a:xfrm>
            <a:off x="1632501" y="1213611"/>
            <a:ext cx="8648700" cy="423313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5" name="Shape 925"/>
        <p:cNvGrpSpPr/>
        <p:nvPr/>
      </p:nvGrpSpPr>
      <p:grpSpPr>
        <a:xfrm>
          <a:off x="0" y="0"/>
          <a:ext cx="0" cy="0"/>
          <a:chOff x="0" y="0"/>
          <a:chExt cx="0" cy="0"/>
        </a:xfrm>
      </p:grpSpPr>
      <p:sp>
        <p:nvSpPr>
          <p:cNvPr id="926" name="Google Shape;926;p102"/>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7" name="Google Shape;927;p102"/>
          <p:cNvSpPr/>
          <p:nvPr/>
        </p:nvSpPr>
        <p:spPr>
          <a:xfrm>
            <a:off x="3048" y="1084747"/>
            <a:ext cx="12188952" cy="3294207"/>
          </a:xfrm>
          <a:prstGeom prst="rect">
            <a:avLst/>
          </a:prstGeom>
          <a:gradFill>
            <a:gsLst>
              <a:gs pos="0">
                <a:srgbClr val="3865B4"/>
              </a:gs>
              <a:gs pos="25000">
                <a:srgbClr val="3865B4"/>
              </a:gs>
              <a:gs pos="94000">
                <a:srgbClr val="11151A"/>
              </a:gs>
              <a:gs pos="100000">
                <a:srgbClr val="11151A"/>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28" name="Google Shape;928;p102"/>
          <p:cNvPicPr preferRelativeResize="0"/>
          <p:nvPr/>
        </p:nvPicPr>
        <p:blipFill rotWithShape="1">
          <a:blip r:embed="rId3">
            <a:alphaModFix/>
          </a:blip>
          <a:srcRect b="45501" l="8235" r="8213" t="0"/>
          <a:stretch/>
        </p:blipFill>
        <p:spPr>
          <a:xfrm flipH="1" rot="10800000">
            <a:off x="0" y="0"/>
            <a:ext cx="12191999" cy="4473360"/>
          </a:xfrm>
          <a:custGeom>
            <a:rect b="b" l="l" r="r" t="t"/>
            <a:pathLst>
              <a:path extrusionOk="0" h="4473360" w="12191999">
                <a:moveTo>
                  <a:pt x="0" y="4473360"/>
                </a:moveTo>
                <a:lnTo>
                  <a:pt x="12191999" y="4473360"/>
                </a:lnTo>
                <a:lnTo>
                  <a:pt x="12191999" y="0"/>
                </a:lnTo>
                <a:lnTo>
                  <a:pt x="0" y="0"/>
                </a:lnTo>
                <a:close/>
              </a:path>
            </a:pathLst>
          </a:custGeom>
          <a:noFill/>
          <a:ln>
            <a:noFill/>
          </a:ln>
        </p:spPr>
      </p:pic>
      <p:sp>
        <p:nvSpPr>
          <p:cNvPr id="929" name="Google Shape;929;p102"/>
          <p:cNvSpPr txBox="1"/>
          <p:nvPr>
            <p:ph type="title"/>
          </p:nvPr>
        </p:nvSpPr>
        <p:spPr>
          <a:xfrm>
            <a:off x="753925" y="2076450"/>
            <a:ext cx="10684151" cy="134513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sz="4800">
                <a:solidFill>
                  <a:srgbClr val="FFFFFF"/>
                </a:solidFill>
                <a:latin typeface="Arial"/>
                <a:ea typeface="Arial"/>
                <a:cs typeface="Arial"/>
                <a:sym typeface="Arial"/>
              </a:rPr>
              <a:t>7-2. Industrial Price &amp; Consumption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3"/>
          <p:cNvSpPr txBox="1"/>
          <p:nvPr>
            <p:ph type="title"/>
          </p:nvPr>
        </p:nvSpPr>
        <p:spPr>
          <a:xfrm>
            <a:off x="699051" y="-11195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200"/>
              <a:t>Industrial Electricity Price vs.</a:t>
            </a:r>
            <a:br>
              <a:rPr lang="en-US" sz="3200"/>
            </a:br>
            <a:r>
              <a:rPr lang="en-US" sz="3200"/>
              <a:t>Electricity Consumption in Massachusetts</a:t>
            </a:r>
            <a:endParaRPr/>
          </a:p>
        </p:txBody>
      </p:sp>
      <p:sp>
        <p:nvSpPr>
          <p:cNvPr id="935" name="Google Shape;935;p103"/>
          <p:cNvSpPr txBox="1"/>
          <p:nvPr>
            <p:ph idx="1" type="body"/>
          </p:nvPr>
        </p:nvSpPr>
        <p:spPr>
          <a:xfrm>
            <a:off x="838200" y="5988120"/>
            <a:ext cx="10515600" cy="700502"/>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1000"/>
              </a:spcBef>
              <a:spcAft>
                <a:spcPts val="0"/>
              </a:spcAft>
              <a:buSzPts val="1800"/>
              <a:buNone/>
            </a:pPr>
            <a:r>
              <a:rPr lang="en-US" sz="1750"/>
              <a:t>Unlike the commercial electricity price and consumption trend, Massachusetts shows a extreme high peak of using industrial electricity from 2009-2012. This is an interesting phenomenon that can research deeper.</a:t>
            </a:r>
            <a:endParaRPr/>
          </a:p>
        </p:txBody>
      </p:sp>
      <p:pic>
        <p:nvPicPr>
          <p:cNvPr id="936" name="Google Shape;936;p103"/>
          <p:cNvPicPr preferRelativeResize="0"/>
          <p:nvPr/>
        </p:nvPicPr>
        <p:blipFill rotWithShape="1">
          <a:blip r:embed="rId3">
            <a:alphaModFix/>
          </a:blip>
          <a:srcRect b="0" l="0" r="0" t="0"/>
          <a:stretch/>
        </p:blipFill>
        <p:spPr>
          <a:xfrm>
            <a:off x="1394992" y="1121956"/>
            <a:ext cx="9402015" cy="461408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0" name="Shape 940"/>
        <p:cNvGrpSpPr/>
        <p:nvPr/>
      </p:nvGrpSpPr>
      <p:grpSpPr>
        <a:xfrm>
          <a:off x="0" y="0"/>
          <a:ext cx="0" cy="0"/>
          <a:chOff x="0" y="0"/>
          <a:chExt cx="0" cy="0"/>
        </a:xfrm>
      </p:grpSpPr>
      <p:sp>
        <p:nvSpPr>
          <p:cNvPr id="941" name="Google Shape;941;p104"/>
          <p:cNvSpPr/>
          <p:nvPr/>
        </p:nvSpPr>
        <p:spPr>
          <a:xfrm>
            <a:off x="0" y="609599"/>
            <a:ext cx="12192000" cy="62484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42" name="Google Shape;942;p104"/>
          <p:cNvPicPr preferRelativeResize="0"/>
          <p:nvPr/>
        </p:nvPicPr>
        <p:blipFill rotWithShape="1">
          <a:blip r:embed="rId3">
            <a:alphaModFix/>
          </a:blip>
          <a:srcRect b="9820" l="0" r="0" t="45715"/>
          <a:stretch/>
        </p:blipFill>
        <p:spPr>
          <a:xfrm flipH="1" rot="10800000">
            <a:off x="0" y="2374533"/>
            <a:ext cx="12192000" cy="3049325"/>
          </a:xfrm>
          <a:custGeom>
            <a:rect b="b" l="l" r="r" t="t"/>
            <a:pathLst>
              <a:path extrusionOk="0" h="3049325" w="12192000">
                <a:moveTo>
                  <a:pt x="0" y="0"/>
                </a:moveTo>
                <a:lnTo>
                  <a:pt x="12192000" y="0"/>
                </a:lnTo>
                <a:lnTo>
                  <a:pt x="12192000" y="3049325"/>
                </a:lnTo>
                <a:lnTo>
                  <a:pt x="0" y="3049325"/>
                </a:lnTo>
                <a:close/>
              </a:path>
            </a:pathLst>
          </a:custGeom>
          <a:noFill/>
          <a:ln>
            <a:noFill/>
          </a:ln>
        </p:spPr>
      </p:pic>
      <p:sp>
        <p:nvSpPr>
          <p:cNvPr id="943" name="Google Shape;943;p104"/>
          <p:cNvSpPr/>
          <p:nvPr/>
        </p:nvSpPr>
        <p:spPr>
          <a:xfrm>
            <a:off x="0" y="0"/>
            <a:ext cx="12188952" cy="3238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44" name="Google Shape;944;p104"/>
          <p:cNvSpPr txBox="1"/>
          <p:nvPr>
            <p:ph type="title"/>
          </p:nvPr>
        </p:nvSpPr>
        <p:spPr>
          <a:xfrm>
            <a:off x="804484" y="940391"/>
            <a:ext cx="10021446" cy="2944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Part 8: Electricity Generation by source analysis </a:t>
            </a:r>
            <a:endParaRPr>
              <a:solidFill>
                <a:srgbClr val="000000"/>
              </a:solidFill>
              <a:latin typeface="Arial"/>
              <a:ea typeface="Arial"/>
              <a:cs typeface="Arial"/>
              <a:sym typeface="Arial"/>
            </a:endParaRPr>
          </a:p>
        </p:txBody>
      </p:sp>
      <p:sp>
        <p:nvSpPr>
          <p:cNvPr id="945" name="Google Shape;945;p104"/>
          <p:cNvSpPr txBox="1"/>
          <p:nvPr/>
        </p:nvSpPr>
        <p:spPr>
          <a:xfrm>
            <a:off x="7941216" y="3619281"/>
            <a:ext cx="5769428" cy="175033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Calibri"/>
                <a:ea typeface="Calibri"/>
                <a:cs typeface="Calibri"/>
                <a:sym typeface="Calibri"/>
              </a:rPr>
              <a:t>Presented by Haijing</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Electricity Generation</a:t>
            </a:r>
            <a:endParaRPr/>
          </a:p>
        </p:txBody>
      </p:sp>
      <p:sp>
        <p:nvSpPr>
          <p:cNvPr id="951" name="Google Shape;951;p10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By Supply Source: Coal, Geothermal, Hydroelectric Conventional, Natural Gas, Nuclear, Other, Other Biomass, Other Gases, Petroleum, Pumped Storage, Solar, Thermal and Photovoltaic, Wind, Wood and Wood Derived, Fuels, Total </a:t>
            </a:r>
            <a:endParaRPr/>
          </a:p>
          <a:p>
            <a:pPr indent="-342900" lvl="0" marL="457200" rtl="0" algn="l">
              <a:lnSpc>
                <a:spcPct val="90000"/>
              </a:lnSpc>
              <a:spcBef>
                <a:spcPts val="1000"/>
              </a:spcBef>
              <a:spcAft>
                <a:spcPts val="0"/>
              </a:spcAft>
              <a:buClr>
                <a:schemeClr val="dk1"/>
              </a:buClr>
              <a:buSzPts val="1800"/>
              <a:buChar char="•"/>
            </a:pPr>
            <a:r>
              <a:rPr lang="en-US"/>
              <a:t>By state</a:t>
            </a:r>
            <a:endParaRPr/>
          </a:p>
          <a:p>
            <a:pPr indent="-342900" lvl="0" marL="457200" rtl="0" algn="l">
              <a:lnSpc>
                <a:spcPct val="90000"/>
              </a:lnSpc>
              <a:spcBef>
                <a:spcPts val="1000"/>
              </a:spcBef>
              <a:spcAft>
                <a:spcPts val="0"/>
              </a:spcAft>
              <a:buClr>
                <a:schemeClr val="dk1"/>
              </a:buClr>
              <a:buSzPts val="1800"/>
              <a:buChar char="•"/>
            </a:pPr>
            <a:r>
              <a:rPr lang="en-US"/>
              <a:t>Annually: 1990~2018</a:t>
            </a:r>
            <a:endParaRPr/>
          </a:p>
          <a:p>
            <a:pPr indent="-342900" lvl="0" marL="457200" rtl="0" algn="l">
              <a:lnSpc>
                <a:spcPct val="90000"/>
              </a:lnSpc>
              <a:spcBef>
                <a:spcPts val="1000"/>
              </a:spcBef>
              <a:spcAft>
                <a:spcPts val="0"/>
              </a:spcAft>
              <a:buClr>
                <a:schemeClr val="dk1"/>
              </a:buClr>
              <a:buSzPts val="1800"/>
              <a:buChar char="•"/>
            </a:pPr>
            <a:r>
              <a:rPr lang="en-US"/>
              <a:t>Monthly: Jan 2001~ Apr 2020</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graphicFrame>
        <p:nvGraphicFramePr>
          <p:cNvPr id="956" name="Google Shape;956;p106"/>
          <p:cNvGraphicFramePr/>
          <p:nvPr/>
        </p:nvGraphicFramePr>
        <p:xfrm>
          <a:off x="914401" y="501650"/>
          <a:ext cx="8963024" cy="5854700"/>
        </p:xfrm>
        <a:graphic>
          <a:graphicData uri="http://schemas.openxmlformats.org/drawingml/2006/chart">
            <c:chart r:id="rId3"/>
          </a:graphicData>
        </a:graphic>
      </p:graphicFrame>
      <p:sp>
        <p:nvSpPr>
          <p:cNvPr id="957" name="Google Shape;957;p106"/>
          <p:cNvSpPr txBox="1"/>
          <p:nvPr>
            <p:ph idx="1" type="body"/>
          </p:nvPr>
        </p:nvSpPr>
        <p:spPr>
          <a:xfrm>
            <a:off x="9877425" y="4140200"/>
            <a:ext cx="2095500" cy="2355850"/>
          </a:xfrm>
          <a:prstGeom prst="rect">
            <a:avLst/>
          </a:prstGeom>
          <a:noFill/>
          <a:ln>
            <a:noFill/>
          </a:ln>
        </p:spPr>
        <p:txBody>
          <a:bodyPr anchorCtr="0" anchor="t" bIns="45700" lIns="91425" spcFirstLastPara="1" rIns="91425" wrap="square" tIns="45700">
            <a:normAutofit/>
          </a:bodyPr>
          <a:lstStyle/>
          <a:p>
            <a:pPr indent="-342900" lvl="0" marL="457200" rtl="0" algn="l">
              <a:lnSpc>
                <a:spcPct val="70000"/>
              </a:lnSpc>
              <a:spcBef>
                <a:spcPts val="1000"/>
              </a:spcBef>
              <a:spcAft>
                <a:spcPts val="0"/>
              </a:spcAft>
              <a:buClr>
                <a:schemeClr val="dk1"/>
              </a:buClr>
              <a:buSzPts val="1800"/>
              <a:buChar char="•"/>
            </a:pPr>
            <a:r>
              <a:rPr lang="en-US" sz="1190"/>
              <a:t>Traditional fossil energy like: Coal, Natural Gas, Petroleum still takes up a major part of electricity generation source;</a:t>
            </a:r>
            <a:endParaRPr/>
          </a:p>
          <a:p>
            <a:pPr indent="-342900" lvl="0" marL="457200" rtl="0" algn="l">
              <a:lnSpc>
                <a:spcPct val="70000"/>
              </a:lnSpc>
              <a:spcBef>
                <a:spcPts val="1000"/>
              </a:spcBef>
              <a:spcAft>
                <a:spcPts val="0"/>
              </a:spcAft>
              <a:buClr>
                <a:schemeClr val="dk1"/>
              </a:buClr>
              <a:buSzPts val="1800"/>
              <a:buChar char="•"/>
            </a:pPr>
            <a:r>
              <a:rPr lang="en-US" sz="1190"/>
              <a:t>Decreasing trend for coal, increasing trend for natural gas</a:t>
            </a:r>
            <a:endParaRPr/>
          </a:p>
          <a:p>
            <a:pPr indent="-342900" lvl="0" marL="457200" rtl="0" algn="l">
              <a:lnSpc>
                <a:spcPct val="70000"/>
              </a:lnSpc>
              <a:spcBef>
                <a:spcPts val="1000"/>
              </a:spcBef>
              <a:spcAft>
                <a:spcPts val="0"/>
              </a:spcAft>
              <a:buClr>
                <a:schemeClr val="dk1"/>
              </a:buClr>
              <a:buSzPts val="1800"/>
              <a:buChar char="•"/>
            </a:pPr>
            <a:r>
              <a:rPr lang="en-US" sz="1190"/>
              <a:t>Conventional hydroelectric</a:t>
            </a:r>
            <a:endParaRPr/>
          </a:p>
          <a:p>
            <a:pPr indent="-342900" lvl="0" marL="457200" rtl="0" algn="l">
              <a:lnSpc>
                <a:spcPct val="70000"/>
              </a:lnSpc>
              <a:spcBef>
                <a:spcPts val="1000"/>
              </a:spcBef>
              <a:spcAft>
                <a:spcPts val="0"/>
              </a:spcAft>
              <a:buClr>
                <a:schemeClr val="dk1"/>
              </a:buClr>
              <a:buSzPts val="1800"/>
              <a:buChar char="•"/>
            </a:pPr>
            <a:r>
              <a:rPr lang="en-US" sz="1190"/>
              <a:t>Clean energy: wind, clear increasing trend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graphicFrame>
        <p:nvGraphicFramePr>
          <p:cNvPr id="962" name="Google Shape;962;p107"/>
          <p:cNvGraphicFramePr/>
          <p:nvPr/>
        </p:nvGraphicFramePr>
        <p:xfrm>
          <a:off x="2033082" y="1527242"/>
          <a:ext cx="7973134" cy="4800195"/>
        </p:xfrm>
        <a:graphic>
          <a:graphicData uri="http://schemas.openxmlformats.org/drawingml/2006/chart">
            <c:chart r:id="rId3"/>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09"/>
          <p:cNvSpPr txBox="1"/>
          <p:nvPr>
            <p:ph type="title"/>
          </p:nvPr>
        </p:nvSpPr>
        <p:spPr>
          <a:xfrm>
            <a:off x="557210" y="336383"/>
            <a:ext cx="10820400" cy="25998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1400"/>
              <a:t>Wind and Solar Energy Source by State, Time</a:t>
            </a:r>
            <a:endParaRPr sz="1400"/>
          </a:p>
        </p:txBody>
      </p:sp>
      <p:sp>
        <p:nvSpPr>
          <p:cNvPr id="968" name="Google Shape;968;p10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id="969" name="Google Shape;969;p109"/>
          <p:cNvPicPr preferRelativeResize="0"/>
          <p:nvPr/>
        </p:nvPicPr>
        <p:blipFill rotWithShape="1">
          <a:blip r:embed="rId3">
            <a:alphaModFix/>
          </a:blip>
          <a:srcRect b="0" l="0" r="51829" t="7282"/>
          <a:stretch/>
        </p:blipFill>
        <p:spPr>
          <a:xfrm>
            <a:off x="557211" y="596368"/>
            <a:ext cx="11249025" cy="3054485"/>
          </a:xfrm>
          <a:prstGeom prst="rect">
            <a:avLst/>
          </a:prstGeom>
          <a:noFill/>
          <a:ln>
            <a:noFill/>
          </a:ln>
        </p:spPr>
      </p:pic>
      <p:pic>
        <p:nvPicPr>
          <p:cNvPr id="970" name="Google Shape;970;p109"/>
          <p:cNvPicPr preferRelativeResize="0"/>
          <p:nvPr/>
        </p:nvPicPr>
        <p:blipFill rotWithShape="1">
          <a:blip r:embed="rId3">
            <a:alphaModFix/>
          </a:blip>
          <a:srcRect b="0" l="48047" r="0" t="0"/>
          <a:stretch/>
        </p:blipFill>
        <p:spPr>
          <a:xfrm>
            <a:off x="557212" y="3390999"/>
            <a:ext cx="11249025" cy="30544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9"/>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0" name="Google Shape;270;p9"/>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US: distributed-PV generation by sector</a:t>
            </a:r>
            <a:endParaRPr/>
          </a:p>
        </p:txBody>
      </p:sp>
      <p:sp>
        <p:nvSpPr>
          <p:cNvPr id="271" name="Google Shape;271;p9"/>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72" name="Google Shape;272;p9"/>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73" name="Google Shape;273;p9"/>
          <p:cNvSpPr/>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The majority of distributed solar PV generation comes from the residential sector</a:t>
            </a:r>
            <a:endParaRPr/>
          </a:p>
        </p:txBody>
      </p:sp>
      <p:graphicFrame>
        <p:nvGraphicFramePr>
          <p:cNvPr id="274" name="Google Shape;274;p9"/>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pic>
        <p:nvPicPr>
          <p:cNvPr descr="工作表 3" id="976" name="Google Shape;976;p110"/>
          <p:cNvPicPr preferRelativeResize="0"/>
          <p:nvPr>
            <p:ph idx="1" type="body"/>
          </p:nvPr>
        </p:nvPicPr>
        <p:blipFill rotWithShape="1">
          <a:blip r:embed="rId3">
            <a:alphaModFix/>
          </a:blip>
          <a:srcRect b="6272" l="0" r="0" t="0"/>
          <a:stretch/>
        </p:blipFill>
        <p:spPr>
          <a:xfrm>
            <a:off x="573932" y="535903"/>
            <a:ext cx="10934413" cy="572871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111"/>
          <p:cNvPicPr preferRelativeResize="0"/>
          <p:nvPr>
            <p:ph idx="1" type="body"/>
          </p:nvPr>
        </p:nvPicPr>
        <p:blipFill rotWithShape="1">
          <a:blip r:embed="rId3">
            <a:alphaModFix/>
          </a:blip>
          <a:srcRect b="7489" l="0" r="0" t="0"/>
          <a:stretch/>
        </p:blipFill>
        <p:spPr>
          <a:xfrm>
            <a:off x="771525" y="545306"/>
            <a:ext cx="10822030" cy="568039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id="986" name="Google Shape;986;p112"/>
          <p:cNvPicPr preferRelativeResize="0"/>
          <p:nvPr>
            <p:ph idx="1" type="body"/>
          </p:nvPr>
        </p:nvPicPr>
        <p:blipFill rotWithShape="1">
          <a:blip r:embed="rId3">
            <a:alphaModFix/>
          </a:blip>
          <a:srcRect b="0" l="0" r="0" t="0"/>
          <a:stretch/>
        </p:blipFill>
        <p:spPr>
          <a:xfrm>
            <a:off x="998461" y="640556"/>
            <a:ext cx="9841998" cy="557688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113"/>
          <p:cNvPicPr preferRelativeResize="0"/>
          <p:nvPr>
            <p:ph idx="1" type="body"/>
          </p:nvPr>
        </p:nvPicPr>
        <p:blipFill rotWithShape="1">
          <a:blip r:embed="rId3">
            <a:alphaModFix/>
          </a:blip>
          <a:srcRect b="0" l="0" r="0" t="0"/>
          <a:stretch/>
        </p:blipFill>
        <p:spPr>
          <a:xfrm>
            <a:off x="809625" y="506384"/>
            <a:ext cx="10134217" cy="58452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10"/>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39475A">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1" name="Google Shape;281;p10"/>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2500">
                <a:solidFill>
                  <a:schemeClr val="dk1"/>
                </a:solidFill>
                <a:latin typeface="Arial"/>
                <a:ea typeface="Arial"/>
                <a:cs typeface="Arial"/>
                <a:sym typeface="Arial"/>
              </a:rPr>
              <a:t>US: Percentage of residential sector distributed solar energy in total distributed solar</a:t>
            </a:r>
            <a:endParaRPr/>
          </a:p>
        </p:txBody>
      </p:sp>
      <p:sp>
        <p:nvSpPr>
          <p:cNvPr id="282" name="Google Shape;282;p10"/>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83" name="Google Shape;283;p10"/>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84" name="Google Shape;284;p10"/>
          <p:cNvSpPr txBox="1"/>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The percentage of residential distributed solar PV in all distributed solar PV is increasing</a:t>
            </a:r>
            <a:endParaRPr/>
          </a:p>
        </p:txBody>
      </p:sp>
      <p:graphicFrame>
        <p:nvGraphicFramePr>
          <p:cNvPr id="285" name="Google Shape;285;p10"/>
          <p:cNvGraphicFramePr/>
          <p:nvPr/>
        </p:nvGraphicFramePr>
        <p:xfrm>
          <a:off x="557784" y="2734056"/>
          <a:ext cx="11164824" cy="3483864"/>
        </p:xfrm>
        <a:graphic>
          <a:graphicData uri="http://schemas.openxmlformats.org/drawingml/2006/chart">
            <c:chart r:id="rId3"/>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ccentBoxVTI">
  <a:themeElements>
    <a:clrScheme name="AnalogousFromLightSeedLeftStep">
      <a:dk1>
        <a:srgbClr val="000000"/>
      </a:dk1>
      <a:lt1>
        <a:srgbClr val="FFFFFF"/>
      </a:lt1>
      <a:dk2>
        <a:srgbClr val="233D3C"/>
      </a:dk2>
      <a:lt2>
        <a:srgbClr val="E8E7E2"/>
      </a:lt2>
      <a:accent1>
        <a:srgbClr val="708CEC"/>
      </a:accent1>
      <a:accent2>
        <a:srgbClr val="46ADE7"/>
      </a:accent2>
      <a:accent3>
        <a:srgbClr val="3EB5AE"/>
      </a:accent3>
      <a:accent4>
        <a:srgbClr val="39B87C"/>
      </a:accent4>
      <a:accent5>
        <a:srgbClr val="34BC43"/>
      </a:accent5>
      <a:accent6>
        <a:srgbClr val="62B53E"/>
      </a:accent6>
      <a:hlink>
        <a:srgbClr val="8F8256"/>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2020-07-13T22:33:10Z</dcterms:created>
  <dc:creator>Wen Ling Chang</dc:creator>
</cp:coreProperties>
</file>